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18" r:id="rId4"/>
    <p:sldMasterId id="2147483730" r:id="rId5"/>
  </p:sldMasterIdLst>
  <p:sldIdLst>
    <p:sldId id="256" r:id="rId6"/>
    <p:sldId id="257" r:id="rId7"/>
    <p:sldId id="258" r:id="rId8"/>
    <p:sldId id="259" r:id="rId9"/>
    <p:sldId id="260" r:id="rId10"/>
    <p:sldId id="261" r:id="rId11"/>
    <p:sldId id="262" r:id="rId12"/>
    <p:sldId id="263" r:id="rId13"/>
    <p:sldId id="264" r:id="rId14"/>
    <p:sldId id="271" r:id="rId15"/>
    <p:sldId id="265" r:id="rId16"/>
    <p:sldId id="266" r:id="rId17"/>
    <p:sldId id="267" r:id="rId18"/>
    <p:sldId id="268" r:id="rId19"/>
    <p:sldId id="269"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C4C8"/>
    <a:srgbClr val="FFF3D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07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EAA65F-DD10-44CC-BE28-C77448277A33}"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4F245DEC-54C5-464C-8422-0D643556D87E}">
      <dgm:prSet phldrT="[Text]" custT="1"/>
      <dgm:spPr/>
      <dgm:t>
        <a:bodyPr/>
        <a:lstStyle/>
        <a:p>
          <a:pPr algn="ctr"/>
          <a:r>
            <a:rPr lang="az-Latn-AZ" sz="1600" b="1" i="1" dirty="0" smtClean="0"/>
            <a:t>Müqavilənin predmeti</a:t>
          </a:r>
          <a:endParaRPr lang="en-US" sz="1600" b="1" i="1" dirty="0"/>
        </a:p>
      </dgm:t>
    </dgm:pt>
    <dgm:pt modelId="{63E36E1A-4070-4BF6-9EB6-D5B5BF8C1713}" type="parTrans" cxnId="{F80F56FE-C812-4B3D-B549-6561A288D457}">
      <dgm:prSet/>
      <dgm:spPr/>
      <dgm:t>
        <a:bodyPr/>
        <a:lstStyle/>
        <a:p>
          <a:endParaRPr lang="en-US"/>
        </a:p>
      </dgm:t>
    </dgm:pt>
    <dgm:pt modelId="{F1741D61-015C-4EEC-80D9-F83678866FD6}" type="sibTrans" cxnId="{F80F56FE-C812-4B3D-B549-6561A288D457}">
      <dgm:prSet/>
      <dgm:spPr/>
      <dgm:t>
        <a:bodyPr/>
        <a:lstStyle/>
        <a:p>
          <a:endParaRPr lang="en-US"/>
        </a:p>
      </dgm:t>
    </dgm:pt>
    <dgm:pt modelId="{4A43D4D1-FFDF-4D57-8CF8-1E535340712C}">
      <dgm:prSet phldrT="[Text]"/>
      <dgm:spPr/>
      <dgm:t>
        <a:bodyPr/>
        <a:lstStyle/>
        <a:p>
          <a:pPr algn="ctr"/>
          <a:r>
            <a:rPr lang="az-Latn-AZ" b="1" dirty="0" smtClean="0"/>
            <a:t>Müqavilənin müddəti</a:t>
          </a:r>
          <a:endParaRPr lang="en-US" b="1" dirty="0"/>
        </a:p>
      </dgm:t>
    </dgm:pt>
    <dgm:pt modelId="{3CD19C55-C943-47C1-9B33-E9E357E2518E}" type="parTrans" cxnId="{F648D508-AFE0-4413-8E32-E7AF90C9AEED}">
      <dgm:prSet/>
      <dgm:spPr/>
      <dgm:t>
        <a:bodyPr/>
        <a:lstStyle/>
        <a:p>
          <a:endParaRPr lang="en-US"/>
        </a:p>
      </dgm:t>
    </dgm:pt>
    <dgm:pt modelId="{6E84A4F5-06D2-418C-90C0-10C39C1ADF0C}" type="sibTrans" cxnId="{F648D508-AFE0-4413-8E32-E7AF90C9AEED}">
      <dgm:prSet/>
      <dgm:spPr/>
      <dgm:t>
        <a:bodyPr/>
        <a:lstStyle/>
        <a:p>
          <a:endParaRPr lang="en-US"/>
        </a:p>
      </dgm:t>
    </dgm:pt>
    <dgm:pt modelId="{E4C919BA-B4CF-4C89-8B29-EF60E1AEFDCE}">
      <dgm:prSet/>
      <dgm:spPr/>
      <dgm:t>
        <a:bodyPr/>
        <a:lstStyle/>
        <a:p>
          <a:pPr algn="ctr"/>
          <a:r>
            <a:rPr lang="az-Latn-AZ" b="1" dirty="0" smtClean="0"/>
            <a:t>Mübahisələrin həlli qaydası</a:t>
          </a:r>
          <a:endParaRPr lang="en-US" b="1" dirty="0"/>
        </a:p>
      </dgm:t>
    </dgm:pt>
    <dgm:pt modelId="{72BC3C36-DB04-48C9-A580-A7E27A51C2A2}" type="parTrans" cxnId="{CCE3C927-54F1-4F6A-8F37-26CB227B7145}">
      <dgm:prSet/>
      <dgm:spPr/>
      <dgm:t>
        <a:bodyPr/>
        <a:lstStyle/>
        <a:p>
          <a:endParaRPr lang="en-US"/>
        </a:p>
      </dgm:t>
    </dgm:pt>
    <dgm:pt modelId="{7B8F8C56-5E04-46DF-8703-7C24668660FA}" type="sibTrans" cxnId="{CCE3C927-54F1-4F6A-8F37-26CB227B7145}">
      <dgm:prSet/>
      <dgm:spPr/>
      <dgm:t>
        <a:bodyPr/>
        <a:lstStyle/>
        <a:p>
          <a:endParaRPr lang="en-US"/>
        </a:p>
      </dgm:t>
    </dgm:pt>
    <dgm:pt modelId="{9A59DA9F-9B5C-4CBB-AD9B-215675B05632}">
      <dgm:prSet/>
      <dgm:spPr/>
      <dgm:t>
        <a:bodyPr/>
        <a:lstStyle/>
        <a:p>
          <a:pPr algn="ctr"/>
          <a:r>
            <a:rPr lang="az-Latn-AZ" b="1" dirty="0" smtClean="0"/>
            <a:t>Tərəflərin məsuliyyəti</a:t>
          </a:r>
          <a:endParaRPr lang="en-US" b="1" dirty="0"/>
        </a:p>
      </dgm:t>
    </dgm:pt>
    <dgm:pt modelId="{B5B37DB1-19BE-4591-A146-D13592F520FA}" type="parTrans" cxnId="{2D6CA882-B902-414D-874D-526BC68564DF}">
      <dgm:prSet/>
      <dgm:spPr/>
      <dgm:t>
        <a:bodyPr/>
        <a:lstStyle/>
        <a:p>
          <a:endParaRPr lang="en-US"/>
        </a:p>
      </dgm:t>
    </dgm:pt>
    <dgm:pt modelId="{80DFA568-AF9E-4362-BBF5-E29C6E5E6E8C}" type="sibTrans" cxnId="{2D6CA882-B902-414D-874D-526BC68564DF}">
      <dgm:prSet/>
      <dgm:spPr/>
      <dgm:t>
        <a:bodyPr/>
        <a:lstStyle/>
        <a:p>
          <a:endParaRPr lang="en-US"/>
        </a:p>
      </dgm:t>
    </dgm:pt>
    <dgm:pt modelId="{E0A7AA39-99DA-45A4-B2F7-B6679D022C8E}">
      <dgm:prSet/>
      <dgm:spPr/>
      <dgm:t>
        <a:bodyPr/>
        <a:lstStyle/>
        <a:p>
          <a:pPr algn="ctr"/>
          <a:r>
            <a:rPr lang="az-Latn-AZ" b="1" i="1" dirty="0" smtClean="0"/>
            <a:t>Tərəflərin hüquq və vəzifələri</a:t>
          </a:r>
          <a:endParaRPr lang="en-US" b="1" i="1" dirty="0"/>
        </a:p>
      </dgm:t>
    </dgm:pt>
    <dgm:pt modelId="{A715BC4F-7148-4B15-A234-780AF8E50312}" type="parTrans" cxnId="{E39C382E-EE8A-4981-B570-2738F96704A4}">
      <dgm:prSet/>
      <dgm:spPr/>
      <dgm:t>
        <a:bodyPr/>
        <a:lstStyle/>
        <a:p>
          <a:endParaRPr lang="en-US"/>
        </a:p>
      </dgm:t>
    </dgm:pt>
    <dgm:pt modelId="{2275CCFA-3C30-4EE5-B7CE-7B18F094D697}" type="sibTrans" cxnId="{E39C382E-EE8A-4981-B570-2738F96704A4}">
      <dgm:prSet/>
      <dgm:spPr/>
      <dgm:t>
        <a:bodyPr/>
        <a:lstStyle/>
        <a:p>
          <a:endParaRPr lang="en-US"/>
        </a:p>
      </dgm:t>
    </dgm:pt>
    <dgm:pt modelId="{714FDDD8-F6B5-4D74-88C3-5AF7E7C6C2E3}">
      <dgm:prSet/>
      <dgm:spPr/>
      <dgm:t>
        <a:bodyPr/>
        <a:lstStyle/>
        <a:p>
          <a:pPr algn="ctr"/>
          <a:r>
            <a:rPr lang="az-Latn-AZ" b="1" dirty="0" smtClean="0"/>
            <a:t>Əgər maddi əsasda bağlanırsa, ödəmə forması</a:t>
          </a:r>
          <a:endParaRPr lang="en-US" b="1" dirty="0"/>
        </a:p>
      </dgm:t>
    </dgm:pt>
    <dgm:pt modelId="{ED2C2A92-9121-4FE1-8FB7-A3427C9511F1}" type="parTrans" cxnId="{3F45EC1A-CF72-4F5D-BFCE-4E25CE6C90EC}">
      <dgm:prSet/>
      <dgm:spPr/>
      <dgm:t>
        <a:bodyPr/>
        <a:lstStyle/>
        <a:p>
          <a:endParaRPr lang="en-US"/>
        </a:p>
      </dgm:t>
    </dgm:pt>
    <dgm:pt modelId="{063093D2-823C-4E18-AC17-825EC9F641D5}" type="sibTrans" cxnId="{3F45EC1A-CF72-4F5D-BFCE-4E25CE6C90EC}">
      <dgm:prSet/>
      <dgm:spPr/>
      <dgm:t>
        <a:bodyPr/>
        <a:lstStyle/>
        <a:p>
          <a:endParaRPr lang="en-US"/>
        </a:p>
      </dgm:t>
    </dgm:pt>
    <dgm:pt modelId="{4A7DEE1C-4EA4-4E41-8CBA-7CAF5610F253}" type="pres">
      <dgm:prSet presAssocID="{B0EAA65F-DD10-44CC-BE28-C77448277A33}" presName="rootnode" presStyleCnt="0">
        <dgm:presLayoutVars>
          <dgm:chMax/>
          <dgm:chPref/>
          <dgm:dir/>
          <dgm:animLvl val="lvl"/>
        </dgm:presLayoutVars>
      </dgm:prSet>
      <dgm:spPr/>
      <dgm:t>
        <a:bodyPr/>
        <a:lstStyle/>
        <a:p>
          <a:endParaRPr lang="en-US"/>
        </a:p>
      </dgm:t>
    </dgm:pt>
    <dgm:pt modelId="{85E2B8FA-7C4F-4393-ADBC-CD9B980E9840}" type="pres">
      <dgm:prSet presAssocID="{4F245DEC-54C5-464C-8422-0D643556D87E}" presName="composite" presStyleCnt="0"/>
      <dgm:spPr/>
    </dgm:pt>
    <dgm:pt modelId="{BC8FD6F0-7990-4428-8E7F-0A3A3B3F82CA}" type="pres">
      <dgm:prSet presAssocID="{4F245DEC-54C5-464C-8422-0D643556D87E}" presName="LShape" presStyleLbl="alignNode1" presStyleIdx="0" presStyleCnt="11"/>
      <dgm:spPr/>
    </dgm:pt>
    <dgm:pt modelId="{6CF059C1-19F9-46F9-8FCA-9FBB4DBA88EB}" type="pres">
      <dgm:prSet presAssocID="{4F245DEC-54C5-464C-8422-0D643556D87E}" presName="ParentText" presStyleLbl="revTx" presStyleIdx="0" presStyleCnt="6">
        <dgm:presLayoutVars>
          <dgm:chMax val="0"/>
          <dgm:chPref val="0"/>
          <dgm:bulletEnabled val="1"/>
        </dgm:presLayoutVars>
      </dgm:prSet>
      <dgm:spPr/>
      <dgm:t>
        <a:bodyPr/>
        <a:lstStyle/>
        <a:p>
          <a:endParaRPr lang="en-US"/>
        </a:p>
      </dgm:t>
    </dgm:pt>
    <dgm:pt modelId="{958C6721-F6D1-4B47-81B6-F81B6D084E1C}" type="pres">
      <dgm:prSet presAssocID="{4F245DEC-54C5-464C-8422-0D643556D87E}" presName="Triangle" presStyleLbl="alignNode1" presStyleIdx="1" presStyleCnt="11"/>
      <dgm:spPr/>
    </dgm:pt>
    <dgm:pt modelId="{10931554-E026-48B9-B22B-4D431A2AA135}" type="pres">
      <dgm:prSet presAssocID="{F1741D61-015C-4EEC-80D9-F83678866FD6}" presName="sibTrans" presStyleCnt="0"/>
      <dgm:spPr/>
    </dgm:pt>
    <dgm:pt modelId="{AA62DA30-A6CE-421E-BD12-F7B2C7E68BAA}" type="pres">
      <dgm:prSet presAssocID="{F1741D61-015C-4EEC-80D9-F83678866FD6}" presName="space" presStyleCnt="0"/>
      <dgm:spPr/>
    </dgm:pt>
    <dgm:pt modelId="{37EF5127-6772-4A1E-98DB-419442443289}" type="pres">
      <dgm:prSet presAssocID="{E0A7AA39-99DA-45A4-B2F7-B6679D022C8E}" presName="composite" presStyleCnt="0"/>
      <dgm:spPr/>
    </dgm:pt>
    <dgm:pt modelId="{DFEDB6A6-1DFA-449D-B474-F3C00A1FB2C4}" type="pres">
      <dgm:prSet presAssocID="{E0A7AA39-99DA-45A4-B2F7-B6679D022C8E}" presName="LShape" presStyleLbl="alignNode1" presStyleIdx="2" presStyleCnt="11"/>
      <dgm:spPr/>
    </dgm:pt>
    <dgm:pt modelId="{754A3390-EA20-4F5B-A02A-32C5205974E2}" type="pres">
      <dgm:prSet presAssocID="{E0A7AA39-99DA-45A4-B2F7-B6679D022C8E}" presName="ParentText" presStyleLbl="revTx" presStyleIdx="1" presStyleCnt="6">
        <dgm:presLayoutVars>
          <dgm:chMax val="0"/>
          <dgm:chPref val="0"/>
          <dgm:bulletEnabled val="1"/>
        </dgm:presLayoutVars>
      </dgm:prSet>
      <dgm:spPr/>
      <dgm:t>
        <a:bodyPr/>
        <a:lstStyle/>
        <a:p>
          <a:endParaRPr lang="en-US"/>
        </a:p>
      </dgm:t>
    </dgm:pt>
    <dgm:pt modelId="{2273B57F-7967-4224-991B-953804F623FF}" type="pres">
      <dgm:prSet presAssocID="{E0A7AA39-99DA-45A4-B2F7-B6679D022C8E}" presName="Triangle" presStyleLbl="alignNode1" presStyleIdx="3" presStyleCnt="11"/>
      <dgm:spPr/>
    </dgm:pt>
    <dgm:pt modelId="{484260E9-3C04-45C5-9659-AFC62935BF8F}" type="pres">
      <dgm:prSet presAssocID="{2275CCFA-3C30-4EE5-B7CE-7B18F094D697}" presName="sibTrans" presStyleCnt="0"/>
      <dgm:spPr/>
    </dgm:pt>
    <dgm:pt modelId="{DA73628F-D839-4115-A378-0FF38D91240C}" type="pres">
      <dgm:prSet presAssocID="{2275CCFA-3C30-4EE5-B7CE-7B18F094D697}" presName="space" presStyleCnt="0"/>
      <dgm:spPr/>
    </dgm:pt>
    <dgm:pt modelId="{723A3AC2-93D7-44E6-8E63-4E928E2B0738}" type="pres">
      <dgm:prSet presAssocID="{714FDDD8-F6B5-4D74-88C3-5AF7E7C6C2E3}" presName="composite" presStyleCnt="0"/>
      <dgm:spPr/>
    </dgm:pt>
    <dgm:pt modelId="{4B337DE2-6F7B-46C9-9117-09AF0B3DB362}" type="pres">
      <dgm:prSet presAssocID="{714FDDD8-F6B5-4D74-88C3-5AF7E7C6C2E3}" presName="LShape" presStyleLbl="alignNode1" presStyleIdx="4" presStyleCnt="11"/>
      <dgm:spPr/>
    </dgm:pt>
    <dgm:pt modelId="{6136B72F-DE72-41F5-A5BE-99D4D14E72AB}" type="pres">
      <dgm:prSet presAssocID="{714FDDD8-F6B5-4D74-88C3-5AF7E7C6C2E3}" presName="ParentText" presStyleLbl="revTx" presStyleIdx="2" presStyleCnt="6">
        <dgm:presLayoutVars>
          <dgm:chMax val="0"/>
          <dgm:chPref val="0"/>
          <dgm:bulletEnabled val="1"/>
        </dgm:presLayoutVars>
      </dgm:prSet>
      <dgm:spPr/>
      <dgm:t>
        <a:bodyPr/>
        <a:lstStyle/>
        <a:p>
          <a:endParaRPr lang="en-US"/>
        </a:p>
      </dgm:t>
    </dgm:pt>
    <dgm:pt modelId="{9DC47106-A65A-49F4-B86D-2371BCD8DA6D}" type="pres">
      <dgm:prSet presAssocID="{714FDDD8-F6B5-4D74-88C3-5AF7E7C6C2E3}" presName="Triangle" presStyleLbl="alignNode1" presStyleIdx="5" presStyleCnt="11"/>
      <dgm:spPr/>
    </dgm:pt>
    <dgm:pt modelId="{18D13BEF-71EB-4F18-A53B-442985D66BCD}" type="pres">
      <dgm:prSet presAssocID="{063093D2-823C-4E18-AC17-825EC9F641D5}" presName="sibTrans" presStyleCnt="0"/>
      <dgm:spPr/>
    </dgm:pt>
    <dgm:pt modelId="{3E0F9A36-D86C-4C16-92BB-28C2374B12DB}" type="pres">
      <dgm:prSet presAssocID="{063093D2-823C-4E18-AC17-825EC9F641D5}" presName="space" presStyleCnt="0"/>
      <dgm:spPr/>
    </dgm:pt>
    <dgm:pt modelId="{724D0ADE-138D-4A14-BB52-4E93F47D4D0E}" type="pres">
      <dgm:prSet presAssocID="{9A59DA9F-9B5C-4CBB-AD9B-215675B05632}" presName="composite" presStyleCnt="0"/>
      <dgm:spPr/>
    </dgm:pt>
    <dgm:pt modelId="{A3E85E75-C72A-435C-846A-0695EC03EBDC}" type="pres">
      <dgm:prSet presAssocID="{9A59DA9F-9B5C-4CBB-AD9B-215675B05632}" presName="LShape" presStyleLbl="alignNode1" presStyleIdx="6" presStyleCnt="11"/>
      <dgm:spPr/>
    </dgm:pt>
    <dgm:pt modelId="{59B2D376-E3BE-4BDC-BECA-75340BF58A28}" type="pres">
      <dgm:prSet presAssocID="{9A59DA9F-9B5C-4CBB-AD9B-215675B05632}" presName="ParentText" presStyleLbl="revTx" presStyleIdx="3" presStyleCnt="6">
        <dgm:presLayoutVars>
          <dgm:chMax val="0"/>
          <dgm:chPref val="0"/>
          <dgm:bulletEnabled val="1"/>
        </dgm:presLayoutVars>
      </dgm:prSet>
      <dgm:spPr/>
      <dgm:t>
        <a:bodyPr/>
        <a:lstStyle/>
        <a:p>
          <a:endParaRPr lang="en-US"/>
        </a:p>
      </dgm:t>
    </dgm:pt>
    <dgm:pt modelId="{8ED167F3-A0C5-40CF-ACE0-A6F383037168}" type="pres">
      <dgm:prSet presAssocID="{9A59DA9F-9B5C-4CBB-AD9B-215675B05632}" presName="Triangle" presStyleLbl="alignNode1" presStyleIdx="7" presStyleCnt="11"/>
      <dgm:spPr/>
    </dgm:pt>
    <dgm:pt modelId="{4B4A04FC-5056-42EC-AC43-43CC792E7A75}" type="pres">
      <dgm:prSet presAssocID="{80DFA568-AF9E-4362-BBF5-E29C6E5E6E8C}" presName="sibTrans" presStyleCnt="0"/>
      <dgm:spPr/>
    </dgm:pt>
    <dgm:pt modelId="{F1A492A2-566C-4106-AE62-2A980C5DC1C5}" type="pres">
      <dgm:prSet presAssocID="{80DFA568-AF9E-4362-BBF5-E29C6E5E6E8C}" presName="space" presStyleCnt="0"/>
      <dgm:spPr/>
    </dgm:pt>
    <dgm:pt modelId="{2CEED936-E9CC-4680-8A79-89F950E2B543}" type="pres">
      <dgm:prSet presAssocID="{E4C919BA-B4CF-4C89-8B29-EF60E1AEFDCE}" presName="composite" presStyleCnt="0"/>
      <dgm:spPr/>
    </dgm:pt>
    <dgm:pt modelId="{330975C5-6D68-4C66-B250-296B63C6C11E}" type="pres">
      <dgm:prSet presAssocID="{E4C919BA-B4CF-4C89-8B29-EF60E1AEFDCE}" presName="LShape" presStyleLbl="alignNode1" presStyleIdx="8" presStyleCnt="11"/>
      <dgm:spPr/>
    </dgm:pt>
    <dgm:pt modelId="{7134CCA4-F483-46B9-B55F-459E59179FAE}" type="pres">
      <dgm:prSet presAssocID="{E4C919BA-B4CF-4C89-8B29-EF60E1AEFDCE}" presName="ParentText" presStyleLbl="revTx" presStyleIdx="4" presStyleCnt="6">
        <dgm:presLayoutVars>
          <dgm:chMax val="0"/>
          <dgm:chPref val="0"/>
          <dgm:bulletEnabled val="1"/>
        </dgm:presLayoutVars>
      </dgm:prSet>
      <dgm:spPr/>
      <dgm:t>
        <a:bodyPr/>
        <a:lstStyle/>
        <a:p>
          <a:endParaRPr lang="en-US"/>
        </a:p>
      </dgm:t>
    </dgm:pt>
    <dgm:pt modelId="{F8A5E1CB-17ED-4226-94C0-8137033E0298}" type="pres">
      <dgm:prSet presAssocID="{E4C919BA-B4CF-4C89-8B29-EF60E1AEFDCE}" presName="Triangle" presStyleLbl="alignNode1" presStyleIdx="9" presStyleCnt="11"/>
      <dgm:spPr/>
    </dgm:pt>
    <dgm:pt modelId="{6776C71D-E304-4CA3-9CC7-12F280BC92B8}" type="pres">
      <dgm:prSet presAssocID="{7B8F8C56-5E04-46DF-8703-7C24668660FA}" presName="sibTrans" presStyleCnt="0"/>
      <dgm:spPr/>
    </dgm:pt>
    <dgm:pt modelId="{F9552677-2ADE-43FD-AD6D-AF8E732CAC6A}" type="pres">
      <dgm:prSet presAssocID="{7B8F8C56-5E04-46DF-8703-7C24668660FA}" presName="space" presStyleCnt="0"/>
      <dgm:spPr/>
    </dgm:pt>
    <dgm:pt modelId="{30953A39-640F-4E2D-BB91-8DE8914EB020}" type="pres">
      <dgm:prSet presAssocID="{4A43D4D1-FFDF-4D57-8CF8-1E535340712C}" presName="composite" presStyleCnt="0"/>
      <dgm:spPr/>
    </dgm:pt>
    <dgm:pt modelId="{0DCBECDE-241E-4FDF-AA55-E850FB8A70F2}" type="pres">
      <dgm:prSet presAssocID="{4A43D4D1-FFDF-4D57-8CF8-1E535340712C}" presName="LShape" presStyleLbl="alignNode1" presStyleIdx="10" presStyleCnt="11"/>
      <dgm:spPr/>
    </dgm:pt>
    <dgm:pt modelId="{32214C00-9DAD-4A05-A922-DCEEBA781D1B}" type="pres">
      <dgm:prSet presAssocID="{4A43D4D1-FFDF-4D57-8CF8-1E535340712C}" presName="ParentText" presStyleLbl="revTx" presStyleIdx="5" presStyleCnt="6">
        <dgm:presLayoutVars>
          <dgm:chMax val="0"/>
          <dgm:chPref val="0"/>
          <dgm:bulletEnabled val="1"/>
        </dgm:presLayoutVars>
      </dgm:prSet>
      <dgm:spPr/>
      <dgm:t>
        <a:bodyPr/>
        <a:lstStyle/>
        <a:p>
          <a:endParaRPr lang="en-US"/>
        </a:p>
      </dgm:t>
    </dgm:pt>
  </dgm:ptLst>
  <dgm:cxnLst>
    <dgm:cxn modelId="{46B1BEA6-E127-4E74-87A1-F9E39EA0F5CC}" type="presOf" srcId="{E4C919BA-B4CF-4C89-8B29-EF60E1AEFDCE}" destId="{7134CCA4-F483-46B9-B55F-459E59179FAE}" srcOrd="0" destOrd="0" presId="urn:microsoft.com/office/officeart/2009/3/layout/StepUpProcess"/>
    <dgm:cxn modelId="{BB896FA3-A1C6-4195-9081-F2066223E66C}" type="presOf" srcId="{714FDDD8-F6B5-4D74-88C3-5AF7E7C6C2E3}" destId="{6136B72F-DE72-41F5-A5BE-99D4D14E72AB}" srcOrd="0" destOrd="0" presId="urn:microsoft.com/office/officeart/2009/3/layout/StepUpProcess"/>
    <dgm:cxn modelId="{F648D508-AFE0-4413-8E32-E7AF90C9AEED}" srcId="{B0EAA65F-DD10-44CC-BE28-C77448277A33}" destId="{4A43D4D1-FFDF-4D57-8CF8-1E535340712C}" srcOrd="5" destOrd="0" parTransId="{3CD19C55-C943-47C1-9B33-E9E357E2518E}" sibTransId="{6E84A4F5-06D2-418C-90C0-10C39C1ADF0C}"/>
    <dgm:cxn modelId="{63824626-0283-406B-B286-5B5942815D44}" type="presOf" srcId="{9A59DA9F-9B5C-4CBB-AD9B-215675B05632}" destId="{59B2D376-E3BE-4BDC-BECA-75340BF58A28}" srcOrd="0" destOrd="0" presId="urn:microsoft.com/office/officeart/2009/3/layout/StepUpProcess"/>
    <dgm:cxn modelId="{877F88A5-77A2-45C6-A65C-EEC0B6C0D34E}" type="presOf" srcId="{B0EAA65F-DD10-44CC-BE28-C77448277A33}" destId="{4A7DEE1C-4EA4-4E41-8CBA-7CAF5610F253}" srcOrd="0" destOrd="0" presId="urn:microsoft.com/office/officeart/2009/3/layout/StepUpProcess"/>
    <dgm:cxn modelId="{CCE3C927-54F1-4F6A-8F37-26CB227B7145}" srcId="{B0EAA65F-DD10-44CC-BE28-C77448277A33}" destId="{E4C919BA-B4CF-4C89-8B29-EF60E1AEFDCE}" srcOrd="4" destOrd="0" parTransId="{72BC3C36-DB04-48C9-A580-A7E27A51C2A2}" sibTransId="{7B8F8C56-5E04-46DF-8703-7C24668660FA}"/>
    <dgm:cxn modelId="{E39C382E-EE8A-4981-B570-2738F96704A4}" srcId="{B0EAA65F-DD10-44CC-BE28-C77448277A33}" destId="{E0A7AA39-99DA-45A4-B2F7-B6679D022C8E}" srcOrd="1" destOrd="0" parTransId="{A715BC4F-7148-4B15-A234-780AF8E50312}" sibTransId="{2275CCFA-3C30-4EE5-B7CE-7B18F094D697}"/>
    <dgm:cxn modelId="{3F45EC1A-CF72-4F5D-BFCE-4E25CE6C90EC}" srcId="{B0EAA65F-DD10-44CC-BE28-C77448277A33}" destId="{714FDDD8-F6B5-4D74-88C3-5AF7E7C6C2E3}" srcOrd="2" destOrd="0" parTransId="{ED2C2A92-9121-4FE1-8FB7-A3427C9511F1}" sibTransId="{063093D2-823C-4E18-AC17-825EC9F641D5}"/>
    <dgm:cxn modelId="{40D0D02E-3464-48A2-90E6-4A160A77E7AD}" type="presOf" srcId="{4F245DEC-54C5-464C-8422-0D643556D87E}" destId="{6CF059C1-19F9-46F9-8FCA-9FBB4DBA88EB}" srcOrd="0" destOrd="0" presId="urn:microsoft.com/office/officeart/2009/3/layout/StepUpProcess"/>
    <dgm:cxn modelId="{02E292E8-FA01-4FAB-BAFC-683790C64DFD}" type="presOf" srcId="{E0A7AA39-99DA-45A4-B2F7-B6679D022C8E}" destId="{754A3390-EA20-4F5B-A02A-32C5205974E2}" srcOrd="0" destOrd="0" presId="urn:microsoft.com/office/officeart/2009/3/layout/StepUpProcess"/>
    <dgm:cxn modelId="{F80F56FE-C812-4B3D-B549-6561A288D457}" srcId="{B0EAA65F-DD10-44CC-BE28-C77448277A33}" destId="{4F245DEC-54C5-464C-8422-0D643556D87E}" srcOrd="0" destOrd="0" parTransId="{63E36E1A-4070-4BF6-9EB6-D5B5BF8C1713}" sibTransId="{F1741D61-015C-4EEC-80D9-F83678866FD6}"/>
    <dgm:cxn modelId="{5DE40E81-AB0D-4F19-AD34-18C3E85CFA8D}" type="presOf" srcId="{4A43D4D1-FFDF-4D57-8CF8-1E535340712C}" destId="{32214C00-9DAD-4A05-A922-DCEEBA781D1B}" srcOrd="0" destOrd="0" presId="urn:microsoft.com/office/officeart/2009/3/layout/StepUpProcess"/>
    <dgm:cxn modelId="{2D6CA882-B902-414D-874D-526BC68564DF}" srcId="{B0EAA65F-DD10-44CC-BE28-C77448277A33}" destId="{9A59DA9F-9B5C-4CBB-AD9B-215675B05632}" srcOrd="3" destOrd="0" parTransId="{B5B37DB1-19BE-4591-A146-D13592F520FA}" sibTransId="{80DFA568-AF9E-4362-BBF5-E29C6E5E6E8C}"/>
    <dgm:cxn modelId="{AE8D506F-8EF1-4B04-B1D4-521DB283D298}" type="presParOf" srcId="{4A7DEE1C-4EA4-4E41-8CBA-7CAF5610F253}" destId="{85E2B8FA-7C4F-4393-ADBC-CD9B980E9840}" srcOrd="0" destOrd="0" presId="urn:microsoft.com/office/officeart/2009/3/layout/StepUpProcess"/>
    <dgm:cxn modelId="{18E457E6-FD14-4271-A606-910A17495861}" type="presParOf" srcId="{85E2B8FA-7C4F-4393-ADBC-CD9B980E9840}" destId="{BC8FD6F0-7990-4428-8E7F-0A3A3B3F82CA}" srcOrd="0" destOrd="0" presId="urn:microsoft.com/office/officeart/2009/3/layout/StepUpProcess"/>
    <dgm:cxn modelId="{B577CBBD-6891-4D4F-BAFF-C11260991237}" type="presParOf" srcId="{85E2B8FA-7C4F-4393-ADBC-CD9B980E9840}" destId="{6CF059C1-19F9-46F9-8FCA-9FBB4DBA88EB}" srcOrd="1" destOrd="0" presId="urn:microsoft.com/office/officeart/2009/3/layout/StepUpProcess"/>
    <dgm:cxn modelId="{C3E588DB-429D-4DBE-81B9-90555E780CA3}" type="presParOf" srcId="{85E2B8FA-7C4F-4393-ADBC-CD9B980E9840}" destId="{958C6721-F6D1-4B47-81B6-F81B6D084E1C}" srcOrd="2" destOrd="0" presId="urn:microsoft.com/office/officeart/2009/3/layout/StepUpProcess"/>
    <dgm:cxn modelId="{EDE3ACD9-471B-4CBE-BD58-697344F5958B}" type="presParOf" srcId="{4A7DEE1C-4EA4-4E41-8CBA-7CAF5610F253}" destId="{10931554-E026-48B9-B22B-4D431A2AA135}" srcOrd="1" destOrd="0" presId="urn:microsoft.com/office/officeart/2009/3/layout/StepUpProcess"/>
    <dgm:cxn modelId="{E233847D-DEFF-41F3-9BA0-632F93AE9535}" type="presParOf" srcId="{10931554-E026-48B9-B22B-4D431A2AA135}" destId="{AA62DA30-A6CE-421E-BD12-F7B2C7E68BAA}" srcOrd="0" destOrd="0" presId="urn:microsoft.com/office/officeart/2009/3/layout/StepUpProcess"/>
    <dgm:cxn modelId="{38B31EEB-D1AE-4C65-9A7A-0CC62B04F391}" type="presParOf" srcId="{4A7DEE1C-4EA4-4E41-8CBA-7CAF5610F253}" destId="{37EF5127-6772-4A1E-98DB-419442443289}" srcOrd="2" destOrd="0" presId="urn:microsoft.com/office/officeart/2009/3/layout/StepUpProcess"/>
    <dgm:cxn modelId="{F2DFFC9B-E9CC-4C09-ABE5-495FAAF7E308}" type="presParOf" srcId="{37EF5127-6772-4A1E-98DB-419442443289}" destId="{DFEDB6A6-1DFA-449D-B474-F3C00A1FB2C4}" srcOrd="0" destOrd="0" presId="urn:microsoft.com/office/officeart/2009/3/layout/StepUpProcess"/>
    <dgm:cxn modelId="{608326BD-DD58-4B4D-B944-5A152E537FF3}" type="presParOf" srcId="{37EF5127-6772-4A1E-98DB-419442443289}" destId="{754A3390-EA20-4F5B-A02A-32C5205974E2}" srcOrd="1" destOrd="0" presId="urn:microsoft.com/office/officeart/2009/3/layout/StepUpProcess"/>
    <dgm:cxn modelId="{ABE758F5-A4CC-42E7-9BB8-004EFA564D36}" type="presParOf" srcId="{37EF5127-6772-4A1E-98DB-419442443289}" destId="{2273B57F-7967-4224-991B-953804F623FF}" srcOrd="2" destOrd="0" presId="urn:microsoft.com/office/officeart/2009/3/layout/StepUpProcess"/>
    <dgm:cxn modelId="{58007B07-4B79-446F-9D3A-BA4F16D542EC}" type="presParOf" srcId="{4A7DEE1C-4EA4-4E41-8CBA-7CAF5610F253}" destId="{484260E9-3C04-45C5-9659-AFC62935BF8F}" srcOrd="3" destOrd="0" presId="urn:microsoft.com/office/officeart/2009/3/layout/StepUpProcess"/>
    <dgm:cxn modelId="{067B2EC5-40FC-4845-BFA3-0107E770E36F}" type="presParOf" srcId="{484260E9-3C04-45C5-9659-AFC62935BF8F}" destId="{DA73628F-D839-4115-A378-0FF38D91240C}" srcOrd="0" destOrd="0" presId="urn:microsoft.com/office/officeart/2009/3/layout/StepUpProcess"/>
    <dgm:cxn modelId="{F41BAE35-D3B4-4931-A516-F2C0B562F6F2}" type="presParOf" srcId="{4A7DEE1C-4EA4-4E41-8CBA-7CAF5610F253}" destId="{723A3AC2-93D7-44E6-8E63-4E928E2B0738}" srcOrd="4" destOrd="0" presId="urn:microsoft.com/office/officeart/2009/3/layout/StepUpProcess"/>
    <dgm:cxn modelId="{F3FF826D-5CFD-4033-99BC-A1FF12230925}" type="presParOf" srcId="{723A3AC2-93D7-44E6-8E63-4E928E2B0738}" destId="{4B337DE2-6F7B-46C9-9117-09AF0B3DB362}" srcOrd="0" destOrd="0" presId="urn:microsoft.com/office/officeart/2009/3/layout/StepUpProcess"/>
    <dgm:cxn modelId="{ED6C6B9F-B7D4-4416-AF4D-6EA39DA26683}" type="presParOf" srcId="{723A3AC2-93D7-44E6-8E63-4E928E2B0738}" destId="{6136B72F-DE72-41F5-A5BE-99D4D14E72AB}" srcOrd="1" destOrd="0" presId="urn:microsoft.com/office/officeart/2009/3/layout/StepUpProcess"/>
    <dgm:cxn modelId="{DE95A264-2CFA-4458-A5BB-B3A7584CC633}" type="presParOf" srcId="{723A3AC2-93D7-44E6-8E63-4E928E2B0738}" destId="{9DC47106-A65A-49F4-B86D-2371BCD8DA6D}" srcOrd="2" destOrd="0" presId="urn:microsoft.com/office/officeart/2009/3/layout/StepUpProcess"/>
    <dgm:cxn modelId="{F6A73ADB-C067-4DD7-B620-23EABFF5E0ED}" type="presParOf" srcId="{4A7DEE1C-4EA4-4E41-8CBA-7CAF5610F253}" destId="{18D13BEF-71EB-4F18-A53B-442985D66BCD}" srcOrd="5" destOrd="0" presId="urn:microsoft.com/office/officeart/2009/3/layout/StepUpProcess"/>
    <dgm:cxn modelId="{07C7A716-66B6-4BD1-B166-DDD372B531E1}" type="presParOf" srcId="{18D13BEF-71EB-4F18-A53B-442985D66BCD}" destId="{3E0F9A36-D86C-4C16-92BB-28C2374B12DB}" srcOrd="0" destOrd="0" presId="urn:microsoft.com/office/officeart/2009/3/layout/StepUpProcess"/>
    <dgm:cxn modelId="{70D1DF79-C629-4E51-B010-9F6208B89965}" type="presParOf" srcId="{4A7DEE1C-4EA4-4E41-8CBA-7CAF5610F253}" destId="{724D0ADE-138D-4A14-BB52-4E93F47D4D0E}" srcOrd="6" destOrd="0" presId="urn:microsoft.com/office/officeart/2009/3/layout/StepUpProcess"/>
    <dgm:cxn modelId="{F43520FD-E306-4217-BDF6-D981BCABBA5D}" type="presParOf" srcId="{724D0ADE-138D-4A14-BB52-4E93F47D4D0E}" destId="{A3E85E75-C72A-435C-846A-0695EC03EBDC}" srcOrd="0" destOrd="0" presId="urn:microsoft.com/office/officeart/2009/3/layout/StepUpProcess"/>
    <dgm:cxn modelId="{3C7B9731-8A9F-4352-A6C8-61CB7D437FAB}" type="presParOf" srcId="{724D0ADE-138D-4A14-BB52-4E93F47D4D0E}" destId="{59B2D376-E3BE-4BDC-BECA-75340BF58A28}" srcOrd="1" destOrd="0" presId="urn:microsoft.com/office/officeart/2009/3/layout/StepUpProcess"/>
    <dgm:cxn modelId="{8B984297-A301-4725-87F9-6D84FFC88264}" type="presParOf" srcId="{724D0ADE-138D-4A14-BB52-4E93F47D4D0E}" destId="{8ED167F3-A0C5-40CF-ACE0-A6F383037168}" srcOrd="2" destOrd="0" presId="urn:microsoft.com/office/officeart/2009/3/layout/StepUpProcess"/>
    <dgm:cxn modelId="{CF1AF864-A158-4F25-8F8E-35C08259AA92}" type="presParOf" srcId="{4A7DEE1C-4EA4-4E41-8CBA-7CAF5610F253}" destId="{4B4A04FC-5056-42EC-AC43-43CC792E7A75}" srcOrd="7" destOrd="0" presId="urn:microsoft.com/office/officeart/2009/3/layout/StepUpProcess"/>
    <dgm:cxn modelId="{0ECC75E2-3E26-46DA-9915-EA35E4C8BC6D}" type="presParOf" srcId="{4B4A04FC-5056-42EC-AC43-43CC792E7A75}" destId="{F1A492A2-566C-4106-AE62-2A980C5DC1C5}" srcOrd="0" destOrd="0" presId="urn:microsoft.com/office/officeart/2009/3/layout/StepUpProcess"/>
    <dgm:cxn modelId="{05738EFC-AD5E-420B-B3E6-95971DFD42EA}" type="presParOf" srcId="{4A7DEE1C-4EA4-4E41-8CBA-7CAF5610F253}" destId="{2CEED936-E9CC-4680-8A79-89F950E2B543}" srcOrd="8" destOrd="0" presId="urn:microsoft.com/office/officeart/2009/3/layout/StepUpProcess"/>
    <dgm:cxn modelId="{BBADB3F6-188C-4A17-B9EF-1C426705CBD2}" type="presParOf" srcId="{2CEED936-E9CC-4680-8A79-89F950E2B543}" destId="{330975C5-6D68-4C66-B250-296B63C6C11E}" srcOrd="0" destOrd="0" presId="urn:microsoft.com/office/officeart/2009/3/layout/StepUpProcess"/>
    <dgm:cxn modelId="{161B25E5-F086-4195-B8C3-5435134FF18E}" type="presParOf" srcId="{2CEED936-E9CC-4680-8A79-89F950E2B543}" destId="{7134CCA4-F483-46B9-B55F-459E59179FAE}" srcOrd="1" destOrd="0" presId="urn:microsoft.com/office/officeart/2009/3/layout/StepUpProcess"/>
    <dgm:cxn modelId="{B59C11B3-2D29-4FD3-8603-255CDE61AFDE}" type="presParOf" srcId="{2CEED936-E9CC-4680-8A79-89F950E2B543}" destId="{F8A5E1CB-17ED-4226-94C0-8137033E0298}" srcOrd="2" destOrd="0" presId="urn:microsoft.com/office/officeart/2009/3/layout/StepUpProcess"/>
    <dgm:cxn modelId="{C7B65497-1BFA-436B-A20F-F3AAC655253A}" type="presParOf" srcId="{4A7DEE1C-4EA4-4E41-8CBA-7CAF5610F253}" destId="{6776C71D-E304-4CA3-9CC7-12F280BC92B8}" srcOrd="9" destOrd="0" presId="urn:microsoft.com/office/officeart/2009/3/layout/StepUpProcess"/>
    <dgm:cxn modelId="{4C4C0E16-8541-4EF2-8ABF-8AF14CCD8E40}" type="presParOf" srcId="{6776C71D-E304-4CA3-9CC7-12F280BC92B8}" destId="{F9552677-2ADE-43FD-AD6D-AF8E732CAC6A}" srcOrd="0" destOrd="0" presId="urn:microsoft.com/office/officeart/2009/3/layout/StepUpProcess"/>
    <dgm:cxn modelId="{1AE9A4D6-A602-4A02-97AA-85090351D2D0}" type="presParOf" srcId="{4A7DEE1C-4EA4-4E41-8CBA-7CAF5610F253}" destId="{30953A39-640F-4E2D-BB91-8DE8914EB020}" srcOrd="10" destOrd="0" presId="urn:microsoft.com/office/officeart/2009/3/layout/StepUpProcess"/>
    <dgm:cxn modelId="{2D341707-3C45-497C-94D1-6046227F6FCA}" type="presParOf" srcId="{30953A39-640F-4E2D-BB91-8DE8914EB020}" destId="{0DCBECDE-241E-4FDF-AA55-E850FB8A70F2}" srcOrd="0" destOrd="0" presId="urn:microsoft.com/office/officeart/2009/3/layout/StepUpProcess"/>
    <dgm:cxn modelId="{0E032E7C-26DE-44BE-B382-08B7F3E6405F}" type="presParOf" srcId="{30953A39-640F-4E2D-BB91-8DE8914EB020}" destId="{32214C00-9DAD-4A05-A922-DCEEBA781D1B}"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461555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788394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428331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53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900990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083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096862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363956-9A5B-490D-A3F5-309EBC4C792E}"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651897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A363956-9A5B-490D-A3F5-309EBC4C792E}" type="datetimeFigureOut">
              <a:rPr lang="en-US" smtClean="0"/>
              <a:t>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192710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363956-9A5B-490D-A3F5-309EBC4C792E}" type="datetimeFigureOut">
              <a:rPr lang="en-US" smtClean="0"/>
              <a:t>2/23/2025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057714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C4C602-D884-4310-AD68-FEA26E7BA894}" type="slidenum">
              <a:rPr lang="en-US" smtClean="0"/>
              <a:t>‹#›</a:t>
            </a:fld>
            <a:endParaRPr lang="en-US"/>
          </a:p>
        </p:txBody>
      </p:sp>
    </p:spTree>
    <p:extLst>
      <p:ext uri="{BB962C8B-B14F-4D97-AF65-F5344CB8AC3E}">
        <p14:creationId xmlns:p14="http://schemas.microsoft.com/office/powerpoint/2010/main" val="2129236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4004557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269575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830712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2433524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199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338827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705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451719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363956-9A5B-490D-A3F5-309EBC4C792E}"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066288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A363956-9A5B-490D-A3F5-309EBC4C792E}" type="datetimeFigureOut">
              <a:rPr lang="en-US" smtClean="0"/>
              <a:t>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392480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363956-9A5B-490D-A3F5-309EBC4C792E}" type="datetimeFigureOut">
              <a:rPr lang="en-US" smtClean="0"/>
              <a:t>2/23/2025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711197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997286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C4C602-D884-4310-AD68-FEA26E7BA894}" type="slidenum">
              <a:rPr lang="en-US" smtClean="0"/>
              <a:t>‹#›</a:t>
            </a:fld>
            <a:endParaRPr lang="en-US"/>
          </a:p>
        </p:txBody>
      </p:sp>
    </p:spTree>
    <p:extLst>
      <p:ext uri="{BB962C8B-B14F-4D97-AF65-F5344CB8AC3E}">
        <p14:creationId xmlns:p14="http://schemas.microsoft.com/office/powerpoint/2010/main" val="29877044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862720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5304946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4126666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070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544996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1874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8199908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363956-9A5B-490D-A3F5-309EBC4C792E}"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7996595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A363956-9A5B-490D-A3F5-309EBC4C792E}" type="datetimeFigureOut">
              <a:rPr lang="en-US" smtClean="0"/>
              <a:t>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892797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221328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363956-9A5B-490D-A3F5-309EBC4C792E}" type="datetimeFigureOut">
              <a:rPr lang="en-US" smtClean="0"/>
              <a:t>2/23/2025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6094285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C4C602-D884-4310-AD68-FEA26E7BA894}" type="slidenum">
              <a:rPr lang="en-US" smtClean="0"/>
              <a:t>‹#›</a:t>
            </a:fld>
            <a:endParaRPr lang="en-US"/>
          </a:p>
        </p:txBody>
      </p:sp>
    </p:spTree>
    <p:extLst>
      <p:ext uri="{BB962C8B-B14F-4D97-AF65-F5344CB8AC3E}">
        <p14:creationId xmlns:p14="http://schemas.microsoft.com/office/powerpoint/2010/main" val="15589135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1569476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756694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5355468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950996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11692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3850193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61101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363956-9A5B-490D-A3F5-309EBC4C792E}"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4346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363956-9A5B-490D-A3F5-309EBC4C792E}"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8512459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A363956-9A5B-490D-A3F5-309EBC4C792E}" type="datetimeFigureOut">
              <a:rPr lang="en-US" smtClean="0"/>
              <a:t>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2306378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63956-9A5B-490D-A3F5-309EBC4C792E}" type="datetimeFigureOut">
              <a:rPr lang="en-US" smtClean="0"/>
              <a:t>2/23/2025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279103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3490817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052311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1094664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913229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6280282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178078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3151986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25235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363956-9A5B-490D-A3F5-309EBC4C792E}" type="datetimeFigureOut">
              <a:rPr lang="en-US" smtClean="0"/>
              <a:t>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5194990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63956-9A5B-490D-A3F5-309EBC4C792E}"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781918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63956-9A5B-490D-A3F5-309EBC4C792E}" type="datetimeFigureOut">
              <a:rPr lang="en-US" smtClean="0"/>
              <a:t>2/23/2025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58750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162133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63956-9A5B-490D-A3F5-309EBC4C792E}"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4C602-D884-4310-AD68-FEA26E7BA894}" type="slidenum">
              <a:rPr lang="en-US" smtClean="0"/>
              <a:t>‹#›</a:t>
            </a:fld>
            <a:endParaRPr lang="en-US"/>
          </a:p>
        </p:txBody>
      </p:sp>
    </p:spTree>
    <p:extLst>
      <p:ext uri="{BB962C8B-B14F-4D97-AF65-F5344CB8AC3E}">
        <p14:creationId xmlns:p14="http://schemas.microsoft.com/office/powerpoint/2010/main" val="3735263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5.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63956-9A5B-490D-A3F5-309EBC4C792E}" type="datetimeFigureOut">
              <a:rPr lang="en-US" smtClean="0"/>
              <a:t>2/23/2025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C4C602-D884-4310-AD68-FEA26E7BA894}" type="slidenum">
              <a:rPr lang="en-US" smtClean="0"/>
              <a:t>‹#›</a:t>
            </a:fld>
            <a:endParaRPr lang="en-US"/>
          </a:p>
        </p:txBody>
      </p:sp>
    </p:spTree>
    <p:extLst>
      <p:ext uri="{BB962C8B-B14F-4D97-AF65-F5344CB8AC3E}">
        <p14:creationId xmlns:p14="http://schemas.microsoft.com/office/powerpoint/2010/main" val="1203084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A363956-9A5B-490D-A3F5-309EBC4C792E}" type="datetimeFigureOut">
              <a:rPr lang="en-US" smtClean="0"/>
              <a:t>2/23/2025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C4C602-D884-4310-AD68-FEA26E7BA89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1506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A363956-9A5B-490D-A3F5-309EBC4C792E}" type="datetimeFigureOut">
              <a:rPr lang="en-US" smtClean="0"/>
              <a:t>2/23/2025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C4C602-D884-4310-AD68-FEA26E7BA89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7811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A363956-9A5B-490D-A3F5-309EBC4C792E}" type="datetimeFigureOut">
              <a:rPr lang="en-US" smtClean="0"/>
              <a:t>2/23/2025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C4C602-D884-4310-AD68-FEA26E7BA89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04212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363956-9A5B-490D-A3F5-309EBC4C792E}" type="datetimeFigureOut">
              <a:rPr lang="en-US" smtClean="0"/>
              <a:t>2/23/2025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5C4C602-D884-4310-AD68-FEA26E7BA894}" type="slidenum">
              <a:rPr lang="en-US" smtClean="0"/>
              <a:t>‹#›</a:t>
            </a:fld>
            <a:endParaRPr lang="en-US"/>
          </a:p>
        </p:txBody>
      </p:sp>
    </p:spTree>
    <p:extLst>
      <p:ext uri="{BB962C8B-B14F-4D97-AF65-F5344CB8AC3E}">
        <p14:creationId xmlns:p14="http://schemas.microsoft.com/office/powerpoint/2010/main" val="313818451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0101943" cy="5682343"/>
          </a:xfrm>
          <a:prstGeom prst="rect">
            <a:avLst/>
          </a:prstGeom>
        </p:spPr>
      </p:pic>
      <p:sp>
        <p:nvSpPr>
          <p:cNvPr id="6" name="Rectangle 5"/>
          <p:cNvSpPr/>
          <p:nvPr/>
        </p:nvSpPr>
        <p:spPr>
          <a:xfrm>
            <a:off x="6984968" y="0"/>
            <a:ext cx="5207031" cy="6858000"/>
          </a:xfrm>
          <a:custGeom>
            <a:avLst/>
            <a:gdLst>
              <a:gd name="connsiteX0" fmla="*/ 0 w 4582886"/>
              <a:gd name="connsiteY0" fmla="*/ 0 h 6858000"/>
              <a:gd name="connsiteX1" fmla="*/ 4582886 w 4582886"/>
              <a:gd name="connsiteY1" fmla="*/ 0 h 6858000"/>
              <a:gd name="connsiteX2" fmla="*/ 4582886 w 4582886"/>
              <a:gd name="connsiteY2" fmla="*/ 6858000 h 6858000"/>
              <a:gd name="connsiteX3" fmla="*/ 0 w 4582886"/>
              <a:gd name="connsiteY3" fmla="*/ 6858000 h 6858000"/>
              <a:gd name="connsiteX4" fmla="*/ 0 w 4582886"/>
              <a:gd name="connsiteY4" fmla="*/ 0 h 6858000"/>
              <a:gd name="connsiteX0" fmla="*/ 0 w 4582886"/>
              <a:gd name="connsiteY0" fmla="*/ 0 h 6858000"/>
              <a:gd name="connsiteX1" fmla="*/ 4582886 w 4582886"/>
              <a:gd name="connsiteY1" fmla="*/ 0 h 6858000"/>
              <a:gd name="connsiteX2" fmla="*/ 4582886 w 4582886"/>
              <a:gd name="connsiteY2" fmla="*/ 6858000 h 6858000"/>
              <a:gd name="connsiteX3" fmla="*/ 0 w 4582886"/>
              <a:gd name="connsiteY3" fmla="*/ 6841671 h 6858000"/>
              <a:gd name="connsiteX4" fmla="*/ 0 w 4582886"/>
              <a:gd name="connsiteY4" fmla="*/ 0 h 6858000"/>
              <a:gd name="connsiteX0" fmla="*/ 0 w 4582886"/>
              <a:gd name="connsiteY0" fmla="*/ 0 h 6858000"/>
              <a:gd name="connsiteX1" fmla="*/ 4582886 w 4582886"/>
              <a:gd name="connsiteY1" fmla="*/ 0 h 6858000"/>
              <a:gd name="connsiteX2" fmla="*/ 4582886 w 4582886"/>
              <a:gd name="connsiteY2" fmla="*/ 6858000 h 6858000"/>
              <a:gd name="connsiteX3" fmla="*/ 0 w 4582886"/>
              <a:gd name="connsiteY3" fmla="*/ 6841671 h 6858000"/>
              <a:gd name="connsiteX4" fmla="*/ 0 w 4582886"/>
              <a:gd name="connsiteY4" fmla="*/ 0 h 6858000"/>
              <a:gd name="connsiteX0" fmla="*/ 0 w 4582886"/>
              <a:gd name="connsiteY0" fmla="*/ 0 h 6858000"/>
              <a:gd name="connsiteX1" fmla="*/ 4582886 w 4582886"/>
              <a:gd name="connsiteY1" fmla="*/ 0 h 6858000"/>
              <a:gd name="connsiteX2" fmla="*/ 4582886 w 4582886"/>
              <a:gd name="connsiteY2" fmla="*/ 6858000 h 6858000"/>
              <a:gd name="connsiteX3" fmla="*/ 0 w 4582886"/>
              <a:gd name="connsiteY3" fmla="*/ 6841671 h 6858000"/>
              <a:gd name="connsiteX4" fmla="*/ 0 w 4582886"/>
              <a:gd name="connsiteY4" fmla="*/ 0 h 6858000"/>
              <a:gd name="connsiteX0" fmla="*/ 546497 w 5129383"/>
              <a:gd name="connsiteY0" fmla="*/ 0 h 6858000"/>
              <a:gd name="connsiteX1" fmla="*/ 5129383 w 5129383"/>
              <a:gd name="connsiteY1" fmla="*/ 0 h 6858000"/>
              <a:gd name="connsiteX2" fmla="*/ 5129383 w 5129383"/>
              <a:gd name="connsiteY2" fmla="*/ 6858000 h 6858000"/>
              <a:gd name="connsiteX3" fmla="*/ 546497 w 5129383"/>
              <a:gd name="connsiteY3" fmla="*/ 6841671 h 6858000"/>
              <a:gd name="connsiteX4" fmla="*/ 546497 w 5129383"/>
              <a:gd name="connsiteY4" fmla="*/ 0 h 6858000"/>
              <a:gd name="connsiteX0" fmla="*/ 624145 w 5207031"/>
              <a:gd name="connsiteY0" fmla="*/ 0 h 6858000"/>
              <a:gd name="connsiteX1" fmla="*/ 5207031 w 5207031"/>
              <a:gd name="connsiteY1" fmla="*/ 0 h 6858000"/>
              <a:gd name="connsiteX2" fmla="*/ 5207031 w 5207031"/>
              <a:gd name="connsiteY2" fmla="*/ 6858000 h 6858000"/>
              <a:gd name="connsiteX3" fmla="*/ 624145 w 5207031"/>
              <a:gd name="connsiteY3" fmla="*/ 6841671 h 6858000"/>
              <a:gd name="connsiteX4" fmla="*/ 624145 w 520703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31" h="6858000">
                <a:moveTo>
                  <a:pt x="624145" y="0"/>
                </a:moveTo>
                <a:lnTo>
                  <a:pt x="5207031" y="0"/>
                </a:lnTo>
                <a:lnTo>
                  <a:pt x="5207031" y="6858000"/>
                </a:lnTo>
                <a:lnTo>
                  <a:pt x="624145" y="6841671"/>
                </a:lnTo>
                <a:cubicBezTo>
                  <a:pt x="-992383" y="4708071"/>
                  <a:pt x="1097674" y="3390901"/>
                  <a:pt x="624145" y="0"/>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03670" y="1959544"/>
            <a:ext cx="4343400" cy="2677656"/>
          </a:xfrm>
          <a:prstGeom prst="rect">
            <a:avLst/>
          </a:prstGeom>
          <a:noFill/>
        </p:spPr>
        <p:txBody>
          <a:bodyPr wrap="square" rtlCol="0">
            <a:spAutoFit/>
          </a:bodyPr>
          <a:lstStyle/>
          <a:p>
            <a:pPr algn="ctr"/>
            <a:r>
              <a:rPr lang="az-Latn-AZ" sz="2400" b="1" i="1" dirty="0" smtClean="0"/>
              <a:t>Fənn</a:t>
            </a:r>
            <a:r>
              <a:rPr lang="en-US" sz="2400" b="1" i="1" dirty="0" smtClean="0"/>
              <a:t>:</a:t>
            </a:r>
            <a:r>
              <a:rPr lang="az-Latn-AZ" sz="2400" b="1" i="1" dirty="0" smtClean="0"/>
              <a:t> Azərbaycan dilində işgüzar və akademik kommunikasiya</a:t>
            </a:r>
          </a:p>
          <a:p>
            <a:pPr algn="ctr"/>
            <a:r>
              <a:rPr lang="az-Latn-AZ" sz="2400" b="1" i="1" dirty="0" smtClean="0"/>
              <a:t>Müəllim: Gülbəniz İsmayılzadə</a:t>
            </a:r>
          </a:p>
          <a:p>
            <a:pPr algn="ctr"/>
            <a:r>
              <a:rPr lang="az-Latn-AZ" sz="2400" b="1" i="1" dirty="0" smtClean="0"/>
              <a:t>Qrup: Maliyyə 652</a:t>
            </a:r>
          </a:p>
          <a:p>
            <a:pPr algn="ctr"/>
            <a:r>
              <a:rPr lang="az-Latn-AZ" sz="2400" b="1" i="1" dirty="0" smtClean="0"/>
              <a:t>Kafedra: Azərbaycan dili</a:t>
            </a:r>
          </a:p>
          <a:p>
            <a:pPr algn="ctr"/>
            <a:r>
              <a:rPr lang="az-Latn-AZ" sz="2400" b="1" i="1" dirty="0" smtClean="0"/>
              <a:t>Mövzu: </a:t>
            </a:r>
            <a:r>
              <a:rPr lang="en-US" sz="2400" b="1" i="1" dirty="0" smtClean="0"/>
              <a:t>“</a:t>
            </a:r>
            <a:r>
              <a:rPr lang="az-Latn-AZ" sz="2400" b="1" i="1" dirty="0" smtClean="0"/>
              <a:t>Aktın və müqavilənin tərtib olunması qaydaları</a:t>
            </a:r>
            <a:r>
              <a:rPr lang="en-US" sz="2400" b="1" i="1" dirty="0" smtClean="0"/>
              <a:t>”</a:t>
            </a:r>
            <a:endParaRPr lang="en-US" sz="2400" b="1" i="1" dirty="0"/>
          </a:p>
        </p:txBody>
      </p:sp>
    </p:spTree>
    <p:extLst>
      <p:ext uri="{BB962C8B-B14F-4D97-AF65-F5344CB8AC3E}">
        <p14:creationId xmlns:p14="http://schemas.microsoft.com/office/powerpoint/2010/main" val="812110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0" y="0"/>
            <a:ext cx="12192000" cy="6858000"/>
          </a:xfrm>
          <a:prstGeom prst="rect">
            <a:avLst/>
          </a:prstGeom>
        </p:spPr>
      </p:pic>
      <p:sp>
        <p:nvSpPr>
          <p:cNvPr id="4" name="TextBox 3"/>
          <p:cNvSpPr txBox="1"/>
          <p:nvPr/>
        </p:nvSpPr>
        <p:spPr>
          <a:xfrm>
            <a:off x="2628900" y="3429000"/>
            <a:ext cx="8458200" cy="646331"/>
          </a:xfrm>
          <a:prstGeom prst="rect">
            <a:avLst/>
          </a:prstGeom>
          <a:noFill/>
        </p:spPr>
        <p:txBody>
          <a:bodyPr wrap="square" rtlCol="0">
            <a:spAutoFit/>
          </a:bodyPr>
          <a:lstStyle/>
          <a:p>
            <a:r>
              <a:rPr lang="az-Latn-AZ" sz="3600" b="1" i="1" dirty="0" smtClean="0">
                <a:solidFill>
                  <a:schemeClr val="accent6">
                    <a:lumMod val="50000"/>
                  </a:schemeClr>
                </a:solidFill>
              </a:rPr>
              <a:t>Müqavilənin həyatımızda nə kimi rolu var</a:t>
            </a:r>
            <a:r>
              <a:rPr lang="en-US" sz="3600" b="1" i="1" dirty="0">
                <a:solidFill>
                  <a:schemeClr val="accent6">
                    <a:lumMod val="50000"/>
                  </a:schemeClr>
                </a:solidFill>
              </a:rPr>
              <a:t>?</a:t>
            </a:r>
          </a:p>
        </p:txBody>
      </p:sp>
    </p:spTree>
    <p:extLst>
      <p:ext uri="{BB962C8B-B14F-4D97-AF65-F5344CB8AC3E}">
        <p14:creationId xmlns:p14="http://schemas.microsoft.com/office/powerpoint/2010/main" val="3646962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0"/>
            <a:ext cx="12192002" cy="6858000"/>
          </a:xfrm>
          <a:prstGeom prst="rect">
            <a:avLst/>
          </a:prstGeom>
        </p:spPr>
      </p:pic>
      <p:sp>
        <p:nvSpPr>
          <p:cNvPr id="8" name="TextBox 7"/>
          <p:cNvSpPr txBox="1"/>
          <p:nvPr/>
        </p:nvSpPr>
        <p:spPr>
          <a:xfrm>
            <a:off x="2874873" y="2881149"/>
            <a:ext cx="4631963" cy="2253343"/>
          </a:xfrm>
          <a:prstGeom prst="rect">
            <a:avLst/>
          </a:prstGeom>
          <a:solidFill>
            <a:schemeClr val="bg1"/>
          </a:solidFill>
        </p:spPr>
        <p:txBody>
          <a:bodyPr wrap="square" rtlCol="0">
            <a:spAutoFit/>
          </a:bodyPr>
          <a:lstStyle/>
          <a:p>
            <a:endParaRPr lang="en-US" dirty="0"/>
          </a:p>
        </p:txBody>
      </p:sp>
      <p:pic>
        <p:nvPicPr>
          <p:cNvPr id="11" name="Picture 10"/>
          <p:cNvPicPr>
            <a:picLocks noChangeAspect="1"/>
          </p:cNvPicPr>
          <p:nvPr/>
        </p:nvPicPr>
        <p:blipFill>
          <a:blip r:embed="rId3"/>
          <a:stretch>
            <a:fillRect/>
          </a:stretch>
        </p:blipFill>
        <p:spPr>
          <a:xfrm>
            <a:off x="6411562" y="293914"/>
            <a:ext cx="5502729" cy="43535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TextBox 12"/>
          <p:cNvSpPr txBox="1"/>
          <p:nvPr/>
        </p:nvSpPr>
        <p:spPr>
          <a:xfrm>
            <a:off x="0" y="2210574"/>
            <a:ext cx="5965372" cy="4647426"/>
          </a:xfrm>
          <a:prstGeom prst="rect">
            <a:avLst/>
          </a:prstGeom>
          <a:solidFill>
            <a:schemeClr val="bg1"/>
          </a:solidFill>
        </p:spPr>
        <p:txBody>
          <a:bodyPr wrap="square" rtlCol="0">
            <a:spAutoFit/>
          </a:bodyPr>
          <a:lstStyle/>
          <a:p>
            <a:pPr algn="ctr"/>
            <a:r>
              <a:rPr lang="az-Latn-AZ" sz="3600" b="1" i="1" dirty="0" smtClean="0">
                <a:solidFill>
                  <a:schemeClr val="tx2">
                    <a:lumMod val="50000"/>
                  </a:schemeClr>
                </a:solidFill>
              </a:rPr>
              <a:t>Müqavilənin mahiyyəti</a:t>
            </a:r>
          </a:p>
          <a:p>
            <a:pPr algn="ctr"/>
            <a:endParaRPr lang="az-Latn-AZ" sz="2000" b="1" dirty="0" smtClean="0"/>
          </a:p>
          <a:p>
            <a:pPr algn="ctr">
              <a:lnSpc>
                <a:spcPct val="150000"/>
              </a:lnSpc>
            </a:pPr>
            <a:r>
              <a:rPr lang="az-Latn-AZ" sz="2000" b="1" dirty="0" smtClean="0"/>
              <a:t>Tərəflərin </a:t>
            </a:r>
            <a:r>
              <a:rPr lang="az-Latn-AZ" sz="2000" b="1" dirty="0"/>
              <a:t>mülki hüquqda bu və ya digər sahədə hüquq və vəzifələrini qarşılıqlı şəkildə tənzimləyir. Yəni, tərəflər hər hansı bir məsələ ətrafında razılığa gəlir və həmin razılığı </a:t>
            </a:r>
            <a:r>
              <a:rPr lang="az-Latn-AZ" sz="2000" b="1" dirty="0" smtClean="0"/>
              <a:t>qarşılıqlı şəkildə </a:t>
            </a:r>
            <a:r>
              <a:rPr lang="az-Latn-AZ" sz="2000" b="1" dirty="0"/>
              <a:t>sənədləşdirirlər. Müqavilə öhdəlik yaranması üçün əsasdır. </a:t>
            </a:r>
            <a:endParaRPr lang="az-Latn-AZ" sz="2000" b="1" dirty="0" smtClean="0"/>
          </a:p>
          <a:p>
            <a:pPr algn="ctr">
              <a:lnSpc>
                <a:spcPct val="150000"/>
              </a:lnSpc>
            </a:pPr>
            <a:r>
              <a:rPr lang="az-Latn-AZ" sz="2000" b="1" dirty="0" smtClean="0"/>
              <a:t>Cənab Prezidentimizdə məhz </a:t>
            </a:r>
            <a:r>
              <a:rPr lang="en-US" sz="2000" b="1" dirty="0" smtClean="0"/>
              <a:t>“</a:t>
            </a:r>
            <a:r>
              <a:rPr lang="az-Latn-AZ" sz="2000" b="1" dirty="0" smtClean="0"/>
              <a:t>müqavilələrinin həyatımızdakı rolu</a:t>
            </a:r>
            <a:r>
              <a:rPr lang="en-US" sz="2000" b="1" dirty="0" smtClean="0"/>
              <a:t>”</a:t>
            </a:r>
            <a:r>
              <a:rPr lang="az-Latn-AZ" sz="2000" b="1" dirty="0" smtClean="0"/>
              <a:t> mövzusunda xüsusi görüşlərdə öz fikirlərini </a:t>
            </a:r>
            <a:r>
              <a:rPr lang="en-US" sz="2000" b="1" dirty="0" err="1" smtClean="0"/>
              <a:t>ir</a:t>
            </a:r>
            <a:r>
              <a:rPr lang="az-Latn-AZ" sz="2000" b="1" dirty="0" smtClean="0"/>
              <a:t>əli sürmüşdür.</a:t>
            </a:r>
            <a:endParaRPr lang="en-US" sz="2000" b="1" dirty="0" smtClean="0"/>
          </a:p>
        </p:txBody>
      </p:sp>
    </p:spTree>
    <p:extLst>
      <p:ext uri="{BB962C8B-B14F-4D97-AF65-F5344CB8AC3E}">
        <p14:creationId xmlns:p14="http://schemas.microsoft.com/office/powerpoint/2010/main" val="14272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50" y="0"/>
            <a:ext cx="9753600" cy="646331"/>
          </a:xfrm>
          <a:prstGeom prst="rect">
            <a:avLst/>
          </a:prstGeom>
          <a:noFill/>
        </p:spPr>
        <p:txBody>
          <a:bodyPr wrap="square" rtlCol="0">
            <a:spAutoFit/>
          </a:bodyPr>
          <a:lstStyle/>
          <a:p>
            <a:r>
              <a:rPr lang="en-US" sz="3600" b="1" i="1" dirty="0" smtClean="0">
                <a:solidFill>
                  <a:schemeClr val="accent1">
                    <a:lumMod val="50000"/>
                  </a:schemeClr>
                </a:solidFill>
              </a:rPr>
              <a:t>M</a:t>
            </a:r>
            <a:r>
              <a:rPr lang="az-Latn-AZ" sz="3600" b="1" i="1" dirty="0" smtClean="0">
                <a:solidFill>
                  <a:schemeClr val="accent1">
                    <a:lumMod val="50000"/>
                  </a:schemeClr>
                </a:solidFill>
              </a:rPr>
              <a:t>üqavilənin məzmunu</a:t>
            </a:r>
            <a:endParaRPr lang="en-US" sz="3600" b="1" i="1" dirty="0">
              <a:solidFill>
                <a:schemeClr val="accent1">
                  <a:lumMod val="50000"/>
                </a:schemeClr>
              </a:solidFill>
            </a:endParaRPr>
          </a:p>
        </p:txBody>
      </p:sp>
      <p:sp>
        <p:nvSpPr>
          <p:cNvPr id="3" name="TextBox 2"/>
          <p:cNvSpPr txBox="1"/>
          <p:nvPr/>
        </p:nvSpPr>
        <p:spPr>
          <a:xfrm>
            <a:off x="0" y="857250"/>
            <a:ext cx="12192000" cy="707886"/>
          </a:xfrm>
          <a:prstGeom prst="rect">
            <a:avLst/>
          </a:prstGeom>
          <a:noFill/>
        </p:spPr>
        <p:txBody>
          <a:bodyPr wrap="square" rtlCol="0">
            <a:spAutoFit/>
          </a:bodyPr>
          <a:lstStyle/>
          <a:p>
            <a:r>
              <a:rPr lang="az-Latn-AZ" sz="2000" b="1" dirty="0"/>
              <a:t>Başqa sənədlər kimi, müqavilənin də məzmunu onun forması – növü ilə bağlıdır. Müqavilədə iki və çox tərəf ola bilər. Müqavilənin məzmununa aşağıdakı hüquqi anlayışlar daxildir: </a:t>
            </a:r>
            <a:endParaRPr lang="en-US" sz="2000" b="1" dirty="0"/>
          </a:p>
        </p:txBody>
      </p:sp>
      <p:graphicFrame>
        <p:nvGraphicFramePr>
          <p:cNvPr id="4" name="Diagram 3"/>
          <p:cNvGraphicFramePr/>
          <p:nvPr>
            <p:extLst>
              <p:ext uri="{D42A27DB-BD31-4B8C-83A1-F6EECF244321}">
                <p14:modId xmlns:p14="http://schemas.microsoft.com/office/powerpoint/2010/main" val="3996403349"/>
              </p:ext>
            </p:extLst>
          </p:nvPr>
        </p:nvGraphicFramePr>
        <p:xfrm>
          <a:off x="0" y="2000250"/>
          <a:ext cx="12058650"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803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accent6">
                <a:shade val="45000"/>
                <a:satMod val="135000"/>
              </a:schemeClr>
              <a:prstClr val="white"/>
            </a:duotone>
          </a:blip>
          <a:stretch>
            <a:fillRect/>
          </a:stretch>
        </p:blipFill>
        <p:spPr>
          <a:xfrm>
            <a:off x="-2" y="-141744"/>
            <a:ext cx="12191999" cy="6858000"/>
          </a:xfrm>
          <a:prstGeom prst="rect">
            <a:avLst/>
          </a:prstGeom>
        </p:spPr>
      </p:pic>
      <p:sp>
        <p:nvSpPr>
          <p:cNvPr id="5" name="TextBox 4"/>
          <p:cNvSpPr txBox="1"/>
          <p:nvPr/>
        </p:nvSpPr>
        <p:spPr>
          <a:xfrm>
            <a:off x="590550" y="3134856"/>
            <a:ext cx="10896600" cy="3108543"/>
          </a:xfrm>
          <a:prstGeom prst="rect">
            <a:avLst/>
          </a:prstGeom>
          <a:noFill/>
        </p:spPr>
        <p:txBody>
          <a:bodyPr wrap="square" rtlCol="0">
            <a:spAutoFit/>
          </a:bodyPr>
          <a:lstStyle/>
          <a:p>
            <a:pPr algn="ctr"/>
            <a:r>
              <a:rPr lang="az-Latn-AZ" sz="2800" b="1" i="1" dirty="0" smtClean="0">
                <a:solidFill>
                  <a:schemeClr val="accent6">
                    <a:lumMod val="50000"/>
                  </a:schemeClr>
                </a:solidFill>
              </a:rPr>
              <a:t>Müqavilənin forması</a:t>
            </a:r>
          </a:p>
          <a:p>
            <a:pPr algn="ctr"/>
            <a:r>
              <a:rPr lang="az-Latn-AZ" sz="2800" b="1" i="1" dirty="0" smtClean="0"/>
              <a:t>Müqavilənin </a:t>
            </a:r>
            <a:r>
              <a:rPr lang="az-Latn-AZ" sz="2800" b="1" i="1" dirty="0"/>
              <a:t>növü ilə bağlı adı vərəqin ortasında yazılır. Məsələn, icarə müqaviləsi, əmlakın verilmə müqaviləsi. Aşağıdakı şərtdə sol tərəfdə müqavilə bağlanan şəhər, sağ tərəfdə isə müqavilə bağlanan tarix göstərilir. Adətən, müqavilə blankları təşkilatların özündə hazır şəkildə olur. Müqaviləyə girən tərəflər sadəcə onun suallarına cavab yazır</a:t>
            </a:r>
            <a:r>
              <a:rPr lang="az-Latn-AZ" sz="2800" b="1" i="1" dirty="0" smtClean="0"/>
              <a:t>.</a:t>
            </a:r>
          </a:p>
          <a:p>
            <a:pPr algn="ctr"/>
            <a:r>
              <a:rPr lang="az-Latn-AZ" sz="2800" b="1" i="1" dirty="0" smtClean="0"/>
              <a:t> </a:t>
            </a:r>
            <a:endParaRPr lang="en-US" sz="2800" b="1" i="1" dirty="0"/>
          </a:p>
        </p:txBody>
      </p:sp>
      <p:pic>
        <p:nvPicPr>
          <p:cNvPr id="7" name="Picture 6"/>
          <p:cNvPicPr>
            <a:picLocks noChangeAspect="1"/>
          </p:cNvPicPr>
          <p:nvPr/>
        </p:nvPicPr>
        <p:blipFill>
          <a:blip r:embed="rId3"/>
          <a:stretch>
            <a:fillRect/>
          </a:stretch>
        </p:blipFill>
        <p:spPr>
          <a:xfrm>
            <a:off x="7562850" y="609599"/>
            <a:ext cx="3790950" cy="25252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p:cNvPicPr>
            <a:picLocks noChangeAspect="1"/>
          </p:cNvPicPr>
          <p:nvPr/>
        </p:nvPicPr>
        <p:blipFill>
          <a:blip r:embed="rId4"/>
          <a:stretch>
            <a:fillRect/>
          </a:stretch>
        </p:blipFill>
        <p:spPr>
          <a:xfrm>
            <a:off x="828675" y="609598"/>
            <a:ext cx="3838578" cy="25252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Left-Right Arrow 11"/>
          <p:cNvSpPr/>
          <p:nvPr/>
        </p:nvSpPr>
        <p:spPr>
          <a:xfrm>
            <a:off x="5505450" y="1600200"/>
            <a:ext cx="1371600" cy="800100"/>
          </a:xfrm>
          <a:prstGeom prst="lef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452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448800" cy="4031873"/>
          </a:xfrm>
          <a:prstGeom prst="rect">
            <a:avLst/>
          </a:prstGeom>
          <a:noFill/>
        </p:spPr>
        <p:txBody>
          <a:bodyPr wrap="square" rtlCol="0">
            <a:spAutoFit/>
          </a:bodyPr>
          <a:lstStyle/>
          <a:p>
            <a:r>
              <a:rPr lang="az-Latn-AZ" sz="3600" b="1" i="1" dirty="0" smtClean="0">
                <a:solidFill>
                  <a:schemeClr val="accent5">
                    <a:lumMod val="50000"/>
                  </a:schemeClr>
                </a:solidFill>
              </a:rPr>
              <a:t>Müqavilənin dili</a:t>
            </a:r>
          </a:p>
          <a:p>
            <a:pPr algn="just"/>
            <a:r>
              <a:rPr lang="az-Latn-AZ" sz="2800" b="1" i="1" dirty="0" smtClean="0"/>
              <a:t>   </a:t>
            </a:r>
            <a:r>
              <a:rPr lang="az-Latn-AZ" sz="2600" b="1" i="1" dirty="0" smtClean="0"/>
              <a:t>Müqavilə </a:t>
            </a:r>
            <a:r>
              <a:rPr lang="az-Latn-AZ" sz="2600" b="1" i="1" dirty="0"/>
              <a:t>də rəsmi hüquqi sənəd olduğu üçün yalnız rəsmi ədəbi dil üslubunda tərtib edilir. Müqavilədə növündən asılı olaraq, </a:t>
            </a:r>
            <a:r>
              <a:rPr lang="az-Latn-AZ" sz="2600" b="1" i="1" dirty="0" smtClean="0"/>
              <a:t>terminlərdən </a:t>
            </a:r>
            <a:r>
              <a:rPr lang="az-Latn-AZ" sz="2600" b="1" i="1" dirty="0"/>
              <a:t>istifadə etmək olar.</a:t>
            </a:r>
            <a:endParaRPr lang="en-US" sz="2600" b="1" i="1" dirty="0"/>
          </a:p>
          <a:p>
            <a:pPr algn="just"/>
            <a:r>
              <a:rPr lang="az-Latn-AZ" sz="2600" b="1" i="1" dirty="0"/>
              <a:t>    Müqavilə hələ rəsmi dövlət sənədlərinin mövcud olmadığı dövrlərdə ayrı-ayrı dövlətlər, qurumlar, icmalar və ya şəxslər arasında əhdnamə, şərtnamə, özləşmə kimi işlədilmişdir.</a:t>
            </a:r>
            <a:endParaRPr lang="en-US" sz="2600" b="1" i="1" dirty="0"/>
          </a:p>
          <a:p>
            <a:endParaRPr lang="en-US" sz="3600" b="1" i="1" dirty="0">
              <a:solidFill>
                <a:schemeClr val="accent5">
                  <a:lumMod val="50000"/>
                </a:schemeClr>
              </a:solidFill>
            </a:endParaRPr>
          </a:p>
        </p:txBody>
      </p:sp>
      <p:pic>
        <p:nvPicPr>
          <p:cNvPr id="5" name="Picture 4"/>
          <p:cNvPicPr>
            <a:picLocks noChangeAspect="1"/>
          </p:cNvPicPr>
          <p:nvPr/>
        </p:nvPicPr>
        <p:blipFill>
          <a:blip r:embed="rId2"/>
          <a:stretch>
            <a:fillRect/>
          </a:stretch>
        </p:blipFill>
        <p:spPr>
          <a:xfrm>
            <a:off x="1266825" y="3562350"/>
            <a:ext cx="6915150" cy="3086100"/>
          </a:xfrm>
          <a:prstGeom prst="rect">
            <a:avLst/>
          </a:prstGeom>
          <a:solidFill>
            <a:srgbClr val="FFFFFF">
              <a:shade val="85000"/>
            </a:srgbClr>
          </a:solidFill>
          <a:ln w="190500" cap="rnd">
            <a:solidFill>
              <a:schemeClr val="accent2">
                <a:lumMod val="75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509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7010400"/>
          </a:xfrm>
          <a:prstGeom prst="rect">
            <a:avLst/>
          </a:prstGeom>
        </p:spPr>
      </p:pic>
      <p:sp>
        <p:nvSpPr>
          <p:cNvPr id="6" name="TextBox 5"/>
          <p:cNvSpPr txBox="1"/>
          <p:nvPr/>
        </p:nvSpPr>
        <p:spPr>
          <a:xfrm>
            <a:off x="0" y="0"/>
            <a:ext cx="9944100" cy="2677656"/>
          </a:xfrm>
          <a:prstGeom prst="rect">
            <a:avLst/>
          </a:prstGeom>
          <a:noFill/>
        </p:spPr>
        <p:txBody>
          <a:bodyPr wrap="square" rtlCol="0">
            <a:spAutoFit/>
          </a:bodyPr>
          <a:lstStyle/>
          <a:p>
            <a:r>
              <a:rPr lang="az-Latn-AZ" sz="2800" b="1" dirty="0">
                <a:solidFill>
                  <a:schemeClr val="accent6">
                    <a:lumMod val="75000"/>
                  </a:schemeClr>
                </a:solidFill>
              </a:rPr>
              <a:t>Tam fərdi maddi məsuliyyət haqqında müqavilə</a:t>
            </a:r>
            <a:endParaRPr lang="en-US" sz="2800" dirty="0">
              <a:solidFill>
                <a:schemeClr val="accent6">
                  <a:lumMod val="75000"/>
                </a:schemeClr>
              </a:solidFill>
            </a:endParaRPr>
          </a:p>
          <a:p>
            <a:pPr algn="ctr"/>
            <a:r>
              <a:rPr lang="az-Latn-AZ" dirty="0"/>
              <a:t>      </a:t>
            </a:r>
            <a:r>
              <a:rPr lang="az-Latn-AZ" sz="2000" b="1" i="1" dirty="0"/>
              <a:t>Müəssisəyə, idarəyə, təşkilata vurulan zərər üçün fəhlə və qulluqçuların maddi məsuliyyəti haqqında müvafiq Əsasnamənin maddəsinə uyğun olaraq, tam maddi məsuliyyət haqqında yazılı  müqavilələr müəssisə, idarə, təşkilat tərəfindən sərvətlərin saxlanılması, emalı, satışı (buraxılması), daşınması və ya istehsal prosesində tətbiqi ilə bilavasitə bağlı olan vəzifələri tutan, yaxud işləri yerinə yetirən 18 yaşına çatmış işçilər ilə bağlanıla bilər; bu şərtlə ki, işçilərin tutduqları vəzifələr və ya onların yerinə yetirdikləri işlər  müəyyənləşdirilmiş qaydada təsdiq edilmiş xüsusi siyahıda nəzərdə tutulmuş olsun. </a:t>
            </a:r>
            <a:endParaRPr lang="en-US" sz="2000" b="1" i="1" dirty="0"/>
          </a:p>
        </p:txBody>
      </p:sp>
      <p:pic>
        <p:nvPicPr>
          <p:cNvPr id="8" name="Picture 7"/>
          <p:cNvPicPr>
            <a:picLocks noChangeAspect="1"/>
          </p:cNvPicPr>
          <p:nvPr/>
        </p:nvPicPr>
        <p:blipFill>
          <a:blip r:embed="rId3"/>
          <a:stretch>
            <a:fillRect/>
          </a:stretch>
        </p:blipFill>
        <p:spPr>
          <a:xfrm>
            <a:off x="323850" y="2845956"/>
            <a:ext cx="8572500" cy="3996143"/>
          </a:xfrm>
          <a:prstGeom prst="rect">
            <a:avLst/>
          </a:prstGeom>
          <a:ln w="57150">
            <a:solidFill>
              <a:schemeClr val="accent6">
                <a:lumMod val="50000"/>
              </a:schemeClr>
            </a:solidFill>
          </a:ln>
        </p:spPr>
      </p:pic>
    </p:spTree>
    <p:extLst>
      <p:ext uri="{BB962C8B-B14F-4D97-AF65-F5344CB8AC3E}">
        <p14:creationId xmlns:p14="http://schemas.microsoft.com/office/powerpoint/2010/main" val="654499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0"/>
            <a:ext cx="12192000" cy="6857999"/>
          </a:xfrm>
          <a:prstGeom prst="rect">
            <a:avLst/>
          </a:prstGeom>
        </p:spPr>
      </p:pic>
      <p:sp>
        <p:nvSpPr>
          <p:cNvPr id="4" name="TextBox 3"/>
          <p:cNvSpPr txBox="1"/>
          <p:nvPr/>
        </p:nvSpPr>
        <p:spPr>
          <a:xfrm>
            <a:off x="3181350" y="2914650"/>
            <a:ext cx="5562600" cy="584775"/>
          </a:xfrm>
          <a:prstGeom prst="rect">
            <a:avLst/>
          </a:prstGeom>
          <a:noFill/>
        </p:spPr>
        <p:txBody>
          <a:bodyPr wrap="square" rtlCol="0">
            <a:spAutoFit/>
          </a:bodyPr>
          <a:lstStyle/>
          <a:p>
            <a:pPr algn="ctr"/>
            <a:r>
              <a:rPr lang="az-Latn-AZ" sz="3200" b="1" i="1" dirty="0" smtClean="0"/>
              <a:t>Diqqətiniz üçün təşəkkürlər!</a:t>
            </a:r>
            <a:endParaRPr lang="en-US" sz="3200" b="1" i="1" dirty="0"/>
          </a:p>
        </p:txBody>
      </p:sp>
    </p:spTree>
    <p:extLst>
      <p:ext uri="{BB962C8B-B14F-4D97-AF65-F5344CB8AC3E}">
        <p14:creationId xmlns:p14="http://schemas.microsoft.com/office/powerpoint/2010/main" val="193669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192000" cy="6858000"/>
          </a:xfrm>
          <a:prstGeom prst="rect">
            <a:avLst/>
          </a:prstGeom>
        </p:spPr>
      </p:pic>
      <p:pic>
        <p:nvPicPr>
          <p:cNvPr id="9" name="Picture 8"/>
          <p:cNvPicPr>
            <a:picLocks noChangeAspect="1"/>
          </p:cNvPicPr>
          <p:nvPr/>
        </p:nvPicPr>
        <p:blipFill>
          <a:blip r:embed="rId3"/>
          <a:stretch>
            <a:fillRect/>
          </a:stretch>
        </p:blipFill>
        <p:spPr>
          <a:xfrm>
            <a:off x="1143000" y="971549"/>
            <a:ext cx="4572000" cy="44332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TextBox 9"/>
          <p:cNvSpPr txBox="1"/>
          <p:nvPr/>
        </p:nvSpPr>
        <p:spPr>
          <a:xfrm>
            <a:off x="6188529" y="971549"/>
            <a:ext cx="5127171" cy="3970318"/>
          </a:xfrm>
          <a:prstGeom prst="rect">
            <a:avLst/>
          </a:prstGeom>
          <a:noFill/>
        </p:spPr>
        <p:txBody>
          <a:bodyPr wrap="square" rtlCol="0">
            <a:spAutoFit/>
          </a:bodyPr>
          <a:lstStyle/>
          <a:p>
            <a:r>
              <a:rPr lang="en-US" sz="3600" b="1" i="1" dirty="0" err="1" smtClean="0"/>
              <a:t>Qrup</a:t>
            </a:r>
            <a:r>
              <a:rPr lang="en-US" sz="3600" b="1" i="1" dirty="0" smtClean="0"/>
              <a:t> </a:t>
            </a:r>
            <a:r>
              <a:rPr lang="en-US" sz="3600" b="1" i="1" dirty="0" err="1" smtClean="0"/>
              <a:t>i</a:t>
            </a:r>
            <a:r>
              <a:rPr lang="az-Latn-AZ" sz="3600" b="1" i="1" dirty="0" smtClean="0"/>
              <a:t>ştirakçıları:</a:t>
            </a:r>
          </a:p>
          <a:p>
            <a:pPr marL="285750" indent="-285750">
              <a:buFont typeface="Wingdings" panose="05000000000000000000" pitchFamily="2" charset="2"/>
              <a:buChar char="v"/>
            </a:pPr>
            <a:r>
              <a:rPr lang="az-Latn-AZ" sz="3600" b="1" i="1" dirty="0" smtClean="0"/>
              <a:t>Əliyeva Nuray</a:t>
            </a:r>
          </a:p>
          <a:p>
            <a:pPr marL="285750" indent="-285750">
              <a:buFont typeface="Wingdings" panose="05000000000000000000" pitchFamily="2" charset="2"/>
              <a:buChar char="v"/>
            </a:pPr>
            <a:r>
              <a:rPr lang="az-Latn-AZ" sz="3600" b="1" i="1" dirty="0" smtClean="0"/>
              <a:t>Quliyev Emin</a:t>
            </a:r>
          </a:p>
          <a:p>
            <a:pPr marL="285750" indent="-285750">
              <a:buFont typeface="Wingdings" panose="05000000000000000000" pitchFamily="2" charset="2"/>
              <a:buChar char="v"/>
            </a:pPr>
            <a:r>
              <a:rPr lang="az-Latn-AZ" sz="3600" b="1" i="1" dirty="0" smtClean="0"/>
              <a:t>Ələkbərova Şəbnəm</a:t>
            </a:r>
          </a:p>
          <a:p>
            <a:pPr marL="285750" indent="-285750">
              <a:buFont typeface="Wingdings" panose="05000000000000000000" pitchFamily="2" charset="2"/>
              <a:buChar char="v"/>
            </a:pPr>
            <a:r>
              <a:rPr lang="az-Latn-AZ" sz="3600" b="1" i="1" dirty="0" smtClean="0"/>
              <a:t>Abdullayev Orxan</a:t>
            </a:r>
          </a:p>
          <a:p>
            <a:pPr marL="285750" indent="-285750">
              <a:buFont typeface="Wingdings" panose="05000000000000000000" pitchFamily="2" charset="2"/>
              <a:buChar char="v"/>
            </a:pPr>
            <a:r>
              <a:rPr lang="az-Latn-AZ" sz="3600" b="1" i="1" dirty="0" smtClean="0"/>
              <a:t>Nəcəfli Aydan</a:t>
            </a:r>
          </a:p>
          <a:p>
            <a:pPr marL="285750" indent="-285750">
              <a:buFont typeface="Wingdings" panose="05000000000000000000" pitchFamily="2" charset="2"/>
              <a:buChar char="v"/>
            </a:pPr>
            <a:r>
              <a:rPr lang="az-Latn-AZ" sz="3600" b="1" i="1" dirty="0" smtClean="0"/>
              <a:t>Məmmədli Fərid</a:t>
            </a:r>
            <a:endParaRPr lang="en-US" sz="3600" b="1" i="1" dirty="0"/>
          </a:p>
        </p:txBody>
      </p:sp>
    </p:spTree>
    <p:extLst>
      <p:ext uri="{BB962C8B-B14F-4D97-AF65-F5344CB8AC3E}">
        <p14:creationId xmlns:p14="http://schemas.microsoft.com/office/powerpoint/2010/main" val="34065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9613" y="195942"/>
            <a:ext cx="6057901" cy="59272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6645729" y="342900"/>
            <a:ext cx="5546271" cy="5693866"/>
          </a:xfrm>
          <a:prstGeom prst="rect">
            <a:avLst/>
          </a:prstGeom>
          <a:noFill/>
        </p:spPr>
        <p:txBody>
          <a:bodyPr wrap="square" rtlCol="0">
            <a:spAutoFit/>
          </a:bodyPr>
          <a:lstStyle/>
          <a:p>
            <a:r>
              <a:rPr lang="az-Latn-AZ" sz="2800" b="1" i="1" dirty="0" smtClean="0">
                <a:effectLst>
                  <a:outerShdw blurRad="38100" dist="38100" dir="2700000" algn="tl">
                    <a:srgbClr val="000000">
                      <a:alpha val="43137"/>
                    </a:srgbClr>
                  </a:outerShdw>
                </a:effectLst>
              </a:rPr>
              <a:t>Plan:</a:t>
            </a:r>
          </a:p>
          <a:p>
            <a:pPr marL="457200" indent="-457200">
              <a:buFont typeface="Wingdings" panose="05000000000000000000" pitchFamily="2" charset="2"/>
              <a:buChar char="q"/>
            </a:pPr>
            <a:r>
              <a:rPr lang="az-Latn-AZ" sz="2800" b="1" i="1" dirty="0" smtClean="0">
                <a:effectLst>
                  <a:outerShdw blurRad="38100" dist="38100" dir="2700000" algn="tl">
                    <a:srgbClr val="000000">
                      <a:alpha val="43137"/>
                    </a:srgbClr>
                  </a:outerShdw>
                </a:effectLst>
              </a:rPr>
              <a:t>Aktın mahiyyəti  və məzmununa görə növləri</a:t>
            </a:r>
          </a:p>
          <a:p>
            <a:pPr marL="457200" indent="-457200">
              <a:buFont typeface="Wingdings" panose="05000000000000000000" pitchFamily="2" charset="2"/>
              <a:buChar char="q"/>
            </a:pPr>
            <a:r>
              <a:rPr lang="az-Latn-AZ" sz="2800" b="1" i="1" dirty="0" smtClean="0">
                <a:effectLst>
                  <a:outerShdw blurRad="38100" dist="38100" dir="2700000" algn="tl">
                    <a:srgbClr val="000000">
                      <a:alpha val="43137"/>
                    </a:srgbClr>
                  </a:outerShdw>
                </a:effectLst>
              </a:rPr>
              <a:t>Aktın müxtəsər və geniş formalarının özünəməxsus xüsusiyyətləri</a:t>
            </a:r>
          </a:p>
          <a:p>
            <a:pPr marL="457200" indent="-457200">
              <a:buFont typeface="Wingdings" panose="05000000000000000000" pitchFamily="2" charset="2"/>
              <a:buChar char="q"/>
            </a:pPr>
            <a:r>
              <a:rPr lang="az-Latn-AZ" sz="2800" b="1" i="1" dirty="0" smtClean="0">
                <a:effectLst>
                  <a:outerShdw blurRad="38100" dist="38100" dir="2700000" algn="tl">
                    <a:srgbClr val="000000">
                      <a:alpha val="43137"/>
                    </a:srgbClr>
                  </a:outerShdw>
                </a:effectLst>
              </a:rPr>
              <a:t>Aktın dil və üslub xüsusiyyətləri</a:t>
            </a:r>
          </a:p>
          <a:p>
            <a:pPr marL="457200" indent="-457200">
              <a:buFont typeface="Wingdings" panose="05000000000000000000" pitchFamily="2" charset="2"/>
              <a:buChar char="q"/>
            </a:pPr>
            <a:r>
              <a:rPr lang="az-Latn-AZ" sz="2800" b="1" i="1" dirty="0" smtClean="0">
                <a:effectLst>
                  <a:outerShdw blurRad="38100" dist="38100" dir="2700000" algn="tl">
                    <a:srgbClr val="000000">
                      <a:alpha val="43137"/>
                    </a:srgbClr>
                  </a:outerShdw>
                </a:effectLst>
              </a:rPr>
              <a:t>Müqavilənin mahiyyəti və yazlış forması</a:t>
            </a:r>
          </a:p>
          <a:p>
            <a:pPr marL="457200" indent="-457200">
              <a:buFont typeface="Wingdings" panose="05000000000000000000" pitchFamily="2" charset="2"/>
              <a:buChar char="q"/>
            </a:pPr>
            <a:r>
              <a:rPr lang="az-Latn-AZ" sz="2800" b="1" i="1" dirty="0" smtClean="0">
                <a:effectLst>
                  <a:outerShdw blurRad="38100" dist="38100" dir="2700000" algn="tl">
                    <a:srgbClr val="000000">
                      <a:alpha val="43137"/>
                    </a:srgbClr>
                  </a:outerShdw>
                </a:effectLst>
              </a:rPr>
              <a:t>Müqavilədə tərəflərin hüquq və vəzifələri</a:t>
            </a:r>
          </a:p>
          <a:p>
            <a:pPr marL="457200" indent="-457200">
              <a:buFont typeface="Wingdings" panose="05000000000000000000" pitchFamily="2" charset="2"/>
              <a:buChar char="q"/>
            </a:pPr>
            <a:r>
              <a:rPr lang="az-Latn-AZ" sz="2800" b="1" i="1" dirty="0" smtClean="0">
                <a:effectLst>
                  <a:outerShdw blurRad="38100" dist="38100" dir="2700000" algn="tl">
                    <a:srgbClr val="000000">
                      <a:alpha val="43137"/>
                    </a:srgbClr>
                  </a:outerShdw>
                </a:effectLst>
              </a:rPr>
              <a:t>Məzmununa görə müqavilənin növləri</a:t>
            </a:r>
          </a:p>
        </p:txBody>
      </p:sp>
    </p:spTree>
    <p:extLst>
      <p:ext uri="{BB962C8B-B14F-4D97-AF65-F5344CB8AC3E}">
        <p14:creationId xmlns:p14="http://schemas.microsoft.com/office/powerpoint/2010/main" val="2448025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1"/>
            <a:ext cx="12191999" cy="6858000"/>
          </a:xfrm>
          <a:prstGeom prst="rect">
            <a:avLst/>
          </a:prstGeom>
        </p:spPr>
      </p:pic>
      <p:sp>
        <p:nvSpPr>
          <p:cNvPr id="4" name="TextBox 3"/>
          <p:cNvSpPr txBox="1"/>
          <p:nvPr/>
        </p:nvSpPr>
        <p:spPr>
          <a:xfrm>
            <a:off x="5061855" y="1"/>
            <a:ext cx="5976257" cy="3631763"/>
          </a:xfrm>
          <a:prstGeom prst="rect">
            <a:avLst/>
          </a:prstGeom>
          <a:noFill/>
        </p:spPr>
        <p:txBody>
          <a:bodyPr wrap="square" rtlCol="0">
            <a:spAutoFit/>
          </a:bodyPr>
          <a:lstStyle/>
          <a:p>
            <a:pPr algn="just"/>
            <a:endParaRPr lang="en-US" sz="3200" b="1" i="1" dirty="0" smtClean="0"/>
          </a:p>
          <a:p>
            <a:r>
              <a:rPr lang="az-Latn-AZ" sz="2400" b="1" i="1" dirty="0" smtClean="0">
                <a:solidFill>
                  <a:schemeClr val="bg2">
                    <a:lumMod val="50000"/>
                  </a:schemeClr>
                </a:solidFill>
              </a:rPr>
              <a:t>Aktın mahiyyəti</a:t>
            </a:r>
          </a:p>
          <a:p>
            <a:pPr algn="just"/>
            <a:r>
              <a:rPr lang="az-Latn-AZ" sz="2200" b="1" i="1" dirty="0"/>
              <a:t>Hər hansı bir iş və hadisəni qanuniləşdirib, hüquqi sənəd statusu verməkdir. Akt tərtib edilən hər hansı bir hadisə, iş, obyekt artıq müəyyən hüquqi məzmun kəsb edir. </a:t>
            </a:r>
            <a:r>
              <a:rPr lang="az-Latn-AZ" sz="2200" b="1" i="1" dirty="0" smtClean="0"/>
              <a:t>Bir çox sahələrdə istifadə olunur.</a:t>
            </a:r>
            <a:r>
              <a:rPr lang="en-US" sz="2200" b="1" i="1" dirty="0" smtClean="0"/>
              <a:t> </a:t>
            </a:r>
            <a:r>
              <a:rPr lang="az-Latn-AZ" sz="2200" b="1" i="1" dirty="0" smtClean="0"/>
              <a:t>Məs: Hüquq sahəsində </a:t>
            </a:r>
            <a:r>
              <a:rPr lang="en-US" sz="2200" b="1" i="1" dirty="0" smtClean="0"/>
              <a:t>“</a:t>
            </a:r>
            <a:r>
              <a:rPr lang="az-Latn-AZ" sz="2200" b="1" i="1" dirty="0" smtClean="0"/>
              <a:t>akt</a:t>
            </a:r>
            <a:r>
              <a:rPr lang="en-US" sz="2200" b="1" i="1" dirty="0" smtClean="0"/>
              <a:t>”</a:t>
            </a:r>
            <a:r>
              <a:rPr lang="az-Latn-AZ" sz="2200" b="1" i="1" dirty="0" smtClean="0"/>
              <a:t> hüquqi və ya inzibati hərəkəti təsdiq edən sənəd kimi qəbul olunur.</a:t>
            </a:r>
            <a:endParaRPr lang="en-US" sz="2200" b="1" i="1" dirty="0"/>
          </a:p>
          <a:p>
            <a:pPr algn="just"/>
            <a:endParaRPr lang="en-US" sz="2200" dirty="0"/>
          </a:p>
        </p:txBody>
      </p:sp>
      <p:pic>
        <p:nvPicPr>
          <p:cNvPr id="8" name="Picture 7"/>
          <p:cNvPicPr>
            <a:picLocks noChangeAspect="1"/>
          </p:cNvPicPr>
          <p:nvPr/>
        </p:nvPicPr>
        <p:blipFill>
          <a:blip r:embed="rId4"/>
          <a:stretch>
            <a:fillRect/>
          </a:stretch>
        </p:blipFill>
        <p:spPr>
          <a:xfrm>
            <a:off x="5176157" y="3400425"/>
            <a:ext cx="5861955" cy="2800351"/>
          </a:xfrm>
          <a:prstGeom prst="rect">
            <a:avLst/>
          </a:prstGeom>
        </p:spPr>
      </p:pic>
    </p:spTree>
    <p:extLst>
      <p:ext uri="{BB962C8B-B14F-4D97-AF65-F5344CB8AC3E}">
        <p14:creationId xmlns:p14="http://schemas.microsoft.com/office/powerpoint/2010/main" val="206479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2001" cy="6858000"/>
          </a:xfrm>
          <a:prstGeom prst="rect">
            <a:avLst/>
          </a:prstGeom>
        </p:spPr>
      </p:pic>
      <p:sp>
        <p:nvSpPr>
          <p:cNvPr id="4" name="Rectangle 3"/>
          <p:cNvSpPr/>
          <p:nvPr/>
        </p:nvSpPr>
        <p:spPr>
          <a:xfrm>
            <a:off x="5878285" y="1028700"/>
            <a:ext cx="4996543" cy="3534301"/>
          </a:xfrm>
          <a:prstGeom prst="rect">
            <a:avLst/>
          </a:prstGeom>
        </p:spPr>
        <p:txBody>
          <a:bodyPr wrap="square">
            <a:spAutoFit/>
          </a:bodyPr>
          <a:lstStyle/>
          <a:p>
            <a:pPr indent="361950" algn="just">
              <a:lnSpc>
                <a:spcPct val="115000"/>
              </a:lnSpc>
              <a:spcAft>
                <a:spcPts val="1000"/>
              </a:spcAft>
            </a:pPr>
            <a:endParaRPr lang="az-Latn-AZ" sz="2000" b="1" i="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indent="361950" algn="just">
              <a:spcAft>
                <a:spcPts val="1000"/>
              </a:spcAft>
            </a:pPr>
            <a:r>
              <a:rPr lang="az-Latn-AZ" sz="2400" b="1" i="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Aktın </a:t>
            </a:r>
            <a:r>
              <a:rPr lang="az-Latn-AZ" sz="2400" b="1" i="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məzmunu </a:t>
            </a:r>
            <a:endParaRPr lang="az-Latn-AZ" sz="2400" b="1" i="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indent="361950" algn="just">
              <a:spcAft>
                <a:spcPts val="1000"/>
              </a:spcAft>
            </a:pPr>
            <a:r>
              <a:rPr lang="az-Latn-AZ" sz="2000" b="1" i="1" dirty="0" smtClean="0">
                <a:latin typeface="Times New Roman" panose="02020603050405020304" pitchFamily="18" charset="0"/>
                <a:ea typeface="Calibri" panose="020F0502020204030204" pitchFamily="34" charset="0"/>
                <a:cs typeface="Times New Roman" panose="02020603050405020304" pitchFamily="18" charset="0"/>
              </a:rPr>
              <a:t>Akt  </a:t>
            </a:r>
            <a:r>
              <a:rPr lang="az-Latn-AZ" sz="2000" b="1" i="1" dirty="0">
                <a:latin typeface="Times New Roman" panose="02020603050405020304" pitchFamily="18" charset="0"/>
                <a:ea typeface="Calibri" panose="020F0502020204030204" pitchFamily="34" charset="0"/>
                <a:cs typeface="Times New Roman" panose="02020603050405020304" pitchFamily="18" charset="0"/>
              </a:rPr>
              <a:t>imzaları ilə təsdiq edilən bir neçə nəfər tərəfindən tərtib edilir. Müəyyən bir həqiqəti üzə çıxarmaq üçün aktı tərtib edənlərdən ibarət komissiya yaradılır. Komissiya obyektiv şəkildə apardığı yoxlamanı aktlaşdırır. </a:t>
            </a:r>
            <a:r>
              <a:rPr lang="en-US" sz="2000" b="1" i="1" dirty="0" err="1" smtClean="0">
                <a:latin typeface="Times New Roman" panose="02020603050405020304" pitchFamily="18" charset="0"/>
                <a:ea typeface="Calibri" panose="020F0502020204030204" pitchFamily="34" charset="0"/>
                <a:cs typeface="Times New Roman" panose="02020603050405020304" pitchFamily="18" charset="0"/>
              </a:rPr>
              <a:t>Bir</a:t>
            </a:r>
            <a:r>
              <a:rPr lang="en-US" sz="2000" b="1" i="1" dirty="0" smtClean="0">
                <a:latin typeface="Times New Roman" panose="02020603050405020304" pitchFamily="18" charset="0"/>
                <a:ea typeface="Calibri" panose="020F0502020204030204" pitchFamily="34" charset="0"/>
                <a:cs typeface="Times New Roman" panose="02020603050405020304" pitchFamily="18" charset="0"/>
              </a:rPr>
              <a:t> </a:t>
            </a:r>
            <a:r>
              <a:rPr lang="az-Latn-AZ" sz="2000" b="1" i="1" dirty="0" smtClean="0">
                <a:latin typeface="Times New Roman" panose="02020603050405020304" pitchFamily="18" charset="0"/>
                <a:ea typeface="Calibri" panose="020F0502020204030204" pitchFamily="34" charset="0"/>
                <a:cs typeface="Times New Roman" panose="02020603050405020304" pitchFamily="18" charset="0"/>
              </a:rPr>
              <a:t>çox növləri mövcuddur. Hüquqi akt</a:t>
            </a:r>
            <a:r>
              <a:rPr lang="en-US" sz="2000" b="1" i="1" dirty="0" smtClean="0">
                <a:latin typeface="Times New Roman" panose="02020603050405020304" pitchFamily="18" charset="0"/>
                <a:ea typeface="Calibri" panose="020F0502020204030204" pitchFamily="34" charset="0"/>
                <a:cs typeface="Times New Roman" panose="02020603050405020304" pitchFamily="18" charset="0"/>
              </a:rPr>
              <a:t>,</a:t>
            </a:r>
            <a:r>
              <a:rPr lang="az-Latn-AZ" sz="2000" b="1" i="1" dirty="0">
                <a:latin typeface="Times New Roman" panose="02020603050405020304" pitchFamily="18" charset="0"/>
                <a:ea typeface="Calibri" panose="020F0502020204030204" pitchFamily="34" charset="0"/>
                <a:cs typeface="Times New Roman" panose="02020603050405020304" pitchFamily="18" charset="0"/>
              </a:rPr>
              <a:t> </a:t>
            </a:r>
            <a:r>
              <a:rPr lang="az-Latn-AZ" sz="2000" b="1" i="1" dirty="0" smtClean="0">
                <a:latin typeface="Times New Roman" panose="02020603050405020304" pitchFamily="18" charset="0"/>
                <a:ea typeface="Calibri" panose="020F0502020204030204" pitchFamily="34" charset="0"/>
                <a:cs typeface="Times New Roman" panose="02020603050405020304" pitchFamily="18" charset="0"/>
              </a:rPr>
              <a:t>notarial akt</a:t>
            </a:r>
            <a:r>
              <a:rPr lang="en-US" sz="2000" b="1" i="1" dirty="0" smtClean="0">
                <a:latin typeface="Times New Roman" panose="02020603050405020304" pitchFamily="18" charset="0"/>
                <a:ea typeface="Calibri" panose="020F0502020204030204" pitchFamily="34" charset="0"/>
                <a:cs typeface="Times New Roman" panose="02020603050405020304" pitchFamily="18" charset="0"/>
              </a:rPr>
              <a:t>, t</a:t>
            </a:r>
            <a:r>
              <a:rPr lang="az-Latn-AZ" sz="2000" b="1" i="1" dirty="0" smtClean="0">
                <a:latin typeface="Times New Roman" panose="02020603050405020304" pitchFamily="18" charset="0"/>
                <a:ea typeface="Calibri" panose="020F0502020204030204" pitchFamily="34" charset="0"/>
                <a:cs typeface="Times New Roman" panose="02020603050405020304" pitchFamily="18" charset="0"/>
              </a:rPr>
              <a:t>əsdiqedici akt və.s.</a:t>
            </a:r>
            <a:endParaRPr lang="en-US" sz="2000" b="1"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1616528" y="1722665"/>
            <a:ext cx="4016829" cy="34126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29862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6" name="TextBox 5"/>
          <p:cNvSpPr txBox="1"/>
          <p:nvPr/>
        </p:nvSpPr>
        <p:spPr>
          <a:xfrm>
            <a:off x="1979963" y="809463"/>
            <a:ext cx="5502729" cy="3662541"/>
          </a:xfrm>
          <a:prstGeom prst="rect">
            <a:avLst/>
          </a:prstGeom>
          <a:noFill/>
        </p:spPr>
        <p:txBody>
          <a:bodyPr wrap="square" rtlCol="0">
            <a:spAutoFit/>
          </a:bodyPr>
          <a:lstStyle/>
          <a:p>
            <a:r>
              <a:rPr lang="az-Latn-AZ" sz="2400" b="1" i="1" dirty="0" smtClean="0">
                <a:solidFill>
                  <a:schemeClr val="accent1">
                    <a:lumMod val="50000"/>
                  </a:schemeClr>
                </a:solidFill>
              </a:rPr>
              <a:t>Aktın forması</a:t>
            </a:r>
          </a:p>
          <a:p>
            <a:pPr algn="just"/>
            <a:r>
              <a:rPr lang="az-Latn-AZ" sz="1900" dirty="0" smtClean="0"/>
              <a:t>    </a:t>
            </a:r>
            <a:r>
              <a:rPr lang="az-Latn-AZ" sz="1900" b="1" i="1" dirty="0" smtClean="0"/>
              <a:t>Aktın </a:t>
            </a:r>
            <a:r>
              <a:rPr lang="az-Latn-AZ" sz="1900" b="1" i="1" dirty="0"/>
              <a:t>xüsusi tərtibedilmə forması vardır. Aktın birinci səhifəsinin sağ tərəfində yuxarı vəzifəli şəxsin təsdiq etdiyi qeyd olur. “Akt” sözü vərəqin ortasında yazılır. Ondan aşağıda sol tərəfdə aktın tərtib edildiyi tarix, sağ tərəfdə isə aktın tərtib edildiyi yer göstərilir. Aktın əvvəlində onu tərtib edənlərin vəzifəsi, adı və soyadı, habelə akt tərtib edilən hadisəyə münasibət göstərilir. Aktın sonunda onu tərtib edənlərin gəldiyi nəticə verilir  və akt imzalarla təsdiq edilir. </a:t>
            </a:r>
            <a:endParaRPr lang="en-US" sz="1900" b="1" i="1" dirty="0"/>
          </a:p>
          <a:p>
            <a:pPr algn="just"/>
            <a:endParaRPr lang="en-US" b="1" i="1" dirty="0">
              <a:solidFill>
                <a:schemeClr val="accent1">
                  <a:lumMod val="50000"/>
                </a:schemeClr>
              </a:solidFill>
            </a:endParaRPr>
          </a:p>
        </p:txBody>
      </p:sp>
      <p:pic>
        <p:nvPicPr>
          <p:cNvPr id="8" name="Picture 7"/>
          <p:cNvPicPr>
            <a:picLocks noChangeAspect="1"/>
          </p:cNvPicPr>
          <p:nvPr/>
        </p:nvPicPr>
        <p:blipFill>
          <a:blip r:embed="rId3"/>
          <a:stretch>
            <a:fillRect/>
          </a:stretch>
        </p:blipFill>
        <p:spPr>
          <a:xfrm rot="1042580">
            <a:off x="7817046" y="678188"/>
            <a:ext cx="4007582" cy="30173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p:cNvPicPr>
            <a:picLocks noChangeAspect="1"/>
          </p:cNvPicPr>
          <p:nvPr/>
        </p:nvPicPr>
        <p:blipFill>
          <a:blip r:embed="rId4"/>
          <a:stretch>
            <a:fillRect/>
          </a:stretch>
        </p:blipFill>
        <p:spPr>
          <a:xfrm rot="21145127">
            <a:off x="636377" y="4445485"/>
            <a:ext cx="3460339" cy="18098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94929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1446550"/>
          </a:xfrm>
          <a:prstGeom prst="rect">
            <a:avLst/>
          </a:prstGeom>
          <a:solidFill>
            <a:srgbClr val="FFF3D2"/>
          </a:solidFill>
        </p:spPr>
        <p:txBody>
          <a:bodyPr wrap="square" rtlCol="0">
            <a:spAutoFit/>
          </a:bodyPr>
          <a:lstStyle/>
          <a:p>
            <a:r>
              <a:rPr lang="az-Latn-AZ" sz="6000" i="1" dirty="0" smtClean="0">
                <a:latin typeface="Brush Script MT" panose="03060802040406070304" pitchFamily="66" charset="0"/>
              </a:rPr>
              <a:t>Aktın növləri</a:t>
            </a:r>
          </a:p>
          <a:p>
            <a:endParaRPr lang="en-US" sz="2800" b="1" i="1" dirty="0"/>
          </a:p>
        </p:txBody>
      </p:sp>
      <p:grpSp>
        <p:nvGrpSpPr>
          <p:cNvPr id="8" name="Group 7"/>
          <p:cNvGrpSpPr/>
          <p:nvPr/>
        </p:nvGrpSpPr>
        <p:grpSpPr>
          <a:xfrm>
            <a:off x="0" y="954107"/>
            <a:ext cx="12192000" cy="5903893"/>
            <a:chOff x="0" y="954107"/>
            <a:chExt cx="12192000" cy="5903893"/>
          </a:xfrm>
        </p:grpSpPr>
        <p:grpSp>
          <p:nvGrpSpPr>
            <p:cNvPr id="6" name="Group 5"/>
            <p:cNvGrpSpPr/>
            <p:nvPr/>
          </p:nvGrpSpPr>
          <p:grpSpPr>
            <a:xfrm>
              <a:off x="0" y="954107"/>
              <a:ext cx="12192000" cy="5903893"/>
              <a:chOff x="0" y="954107"/>
              <a:chExt cx="12192000" cy="5903893"/>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Effect>
                          <a14:colorTemperature colorTemp="11200"/>
                        </a14:imgEffect>
                      </a14:imgLayer>
                    </a14:imgProps>
                  </a:ext>
                </a:extLst>
              </a:blip>
              <a:stretch>
                <a:fillRect/>
              </a:stretch>
            </p:blipFill>
            <p:spPr>
              <a:xfrm>
                <a:off x="0" y="954107"/>
                <a:ext cx="12192000" cy="5903893"/>
              </a:xfrm>
              <a:prstGeom prst="rect">
                <a:avLst/>
              </a:prstGeom>
            </p:spPr>
          </p:pic>
          <p:sp>
            <p:nvSpPr>
              <p:cNvPr id="5" name="TextBox 4"/>
              <p:cNvSpPr txBox="1"/>
              <p:nvPr/>
            </p:nvSpPr>
            <p:spPr>
              <a:xfrm>
                <a:off x="4887685" y="1446550"/>
                <a:ext cx="2416630" cy="1077218"/>
              </a:xfrm>
              <a:prstGeom prst="rect">
                <a:avLst/>
              </a:prstGeom>
              <a:noFill/>
            </p:spPr>
            <p:txBody>
              <a:bodyPr wrap="square" rtlCol="0">
                <a:spAutoFit/>
              </a:bodyPr>
              <a:lstStyle/>
              <a:p>
                <a:pPr algn="ctr"/>
                <a:r>
                  <a:rPr lang="az-Latn-AZ" sz="1600" b="1" i="1" dirty="0" smtClean="0"/>
                  <a:t>1.Vaxtı ötmüş sənədləri</a:t>
                </a:r>
                <a:r>
                  <a:rPr lang="en-US" sz="1600" b="1" i="1" dirty="0" smtClean="0"/>
                  <a:t>,</a:t>
                </a:r>
                <a:r>
                  <a:rPr lang="az-Latn-AZ" sz="1600" b="1" i="1" dirty="0" smtClean="0"/>
                  <a:t> inventarı</a:t>
                </a:r>
                <a:r>
                  <a:rPr lang="en-US" sz="1600" b="1" i="1" dirty="0" smtClean="0"/>
                  <a:t>,</a:t>
                </a:r>
                <a:r>
                  <a:rPr lang="az-Latn-AZ" sz="1600" b="1" i="1" dirty="0" smtClean="0"/>
                  <a:t> maddi əmlak</a:t>
                </a:r>
                <a:r>
                  <a:rPr lang="az-Latn-AZ" sz="1600" b="1" i="1" dirty="0"/>
                  <a:t>ı</a:t>
                </a:r>
                <a:r>
                  <a:rPr lang="az-Latn-AZ" sz="1600" b="1" i="1" dirty="0" smtClean="0"/>
                  <a:t> hesabdan silmək üçün istifadə olunan akt</a:t>
                </a:r>
                <a:endParaRPr lang="en-US" sz="1600" b="1" i="1" dirty="0"/>
              </a:p>
            </p:txBody>
          </p:sp>
        </p:grpSp>
        <p:sp>
          <p:nvSpPr>
            <p:cNvPr id="7" name="TextBox 6"/>
            <p:cNvSpPr txBox="1"/>
            <p:nvPr/>
          </p:nvSpPr>
          <p:spPr>
            <a:xfrm>
              <a:off x="8213271" y="2431316"/>
              <a:ext cx="2579914" cy="1077218"/>
            </a:xfrm>
            <a:prstGeom prst="rect">
              <a:avLst/>
            </a:prstGeom>
            <a:noFill/>
          </p:spPr>
          <p:txBody>
            <a:bodyPr wrap="square" rtlCol="0">
              <a:spAutoFit/>
            </a:bodyPr>
            <a:lstStyle/>
            <a:p>
              <a:pPr algn="ctr"/>
              <a:r>
                <a:rPr lang="az-Latn-AZ" sz="1600" b="1" i="1" dirty="0" smtClean="0"/>
                <a:t>2.Təbii fəlakət nəticəsində dəymiş maddi ziyanı müəyyənləşdirmək üçün yazılan akt</a:t>
              </a:r>
              <a:endParaRPr lang="en-US" sz="1600" b="1" i="1" dirty="0"/>
            </a:p>
          </p:txBody>
        </p:sp>
      </p:grpSp>
      <p:sp>
        <p:nvSpPr>
          <p:cNvPr id="9" name="TextBox 8"/>
          <p:cNvSpPr txBox="1"/>
          <p:nvPr/>
        </p:nvSpPr>
        <p:spPr>
          <a:xfrm>
            <a:off x="4503964" y="5360712"/>
            <a:ext cx="3184071" cy="1077218"/>
          </a:xfrm>
          <a:prstGeom prst="rect">
            <a:avLst/>
          </a:prstGeom>
          <a:noFill/>
        </p:spPr>
        <p:txBody>
          <a:bodyPr wrap="square" rtlCol="0">
            <a:spAutoFit/>
          </a:bodyPr>
          <a:lstStyle/>
          <a:p>
            <a:pPr algn="ctr"/>
            <a:r>
              <a:rPr lang="az-Latn-AZ" sz="1600" b="1" i="1" dirty="0">
                <a:solidFill>
                  <a:schemeClr val="bg2">
                    <a:lumMod val="10000"/>
                  </a:schemeClr>
                </a:solidFill>
              </a:rPr>
              <a:t>4</a:t>
            </a:r>
            <a:r>
              <a:rPr lang="az-Latn-AZ" sz="1600" b="1" i="1" dirty="0" smtClean="0">
                <a:solidFill>
                  <a:schemeClr val="bg2">
                    <a:lumMod val="10000"/>
                  </a:schemeClr>
                </a:solidFill>
              </a:rPr>
              <a:t>.Maddi məsul şəxsin vurduğu ziaynı və mənimsədiyi məbləği müəyyənləşdirmək üçün hazırlanan akt</a:t>
            </a:r>
            <a:endParaRPr lang="en-US" sz="1600" b="1" i="1" dirty="0">
              <a:solidFill>
                <a:schemeClr val="bg2">
                  <a:lumMod val="10000"/>
                </a:schemeClr>
              </a:solidFill>
            </a:endParaRPr>
          </a:p>
        </p:txBody>
      </p:sp>
      <p:sp>
        <p:nvSpPr>
          <p:cNvPr id="10" name="TextBox 9"/>
          <p:cNvSpPr txBox="1"/>
          <p:nvPr/>
        </p:nvSpPr>
        <p:spPr>
          <a:xfrm>
            <a:off x="8352063" y="4437382"/>
            <a:ext cx="2302329" cy="923330"/>
          </a:xfrm>
          <a:prstGeom prst="rect">
            <a:avLst/>
          </a:prstGeom>
          <a:noFill/>
        </p:spPr>
        <p:txBody>
          <a:bodyPr wrap="square" rtlCol="0">
            <a:spAutoFit/>
          </a:bodyPr>
          <a:lstStyle/>
          <a:p>
            <a:pPr algn="ctr"/>
            <a:r>
              <a:rPr lang="az-Latn-AZ" b="1" i="1" dirty="0" smtClean="0"/>
              <a:t>3.Cinayət törətmiş şəxsin evində aparılan axtarış haqqında akt</a:t>
            </a:r>
            <a:endParaRPr lang="en-US" b="1" i="1" dirty="0"/>
          </a:p>
        </p:txBody>
      </p:sp>
      <p:sp>
        <p:nvSpPr>
          <p:cNvPr id="11" name="TextBox 10"/>
          <p:cNvSpPr txBox="1"/>
          <p:nvPr/>
        </p:nvSpPr>
        <p:spPr>
          <a:xfrm>
            <a:off x="1235528" y="4360438"/>
            <a:ext cx="2805793" cy="1077218"/>
          </a:xfrm>
          <a:prstGeom prst="rect">
            <a:avLst/>
          </a:prstGeom>
          <a:noFill/>
        </p:spPr>
        <p:txBody>
          <a:bodyPr wrap="square" rtlCol="0">
            <a:spAutoFit/>
          </a:bodyPr>
          <a:lstStyle/>
          <a:p>
            <a:pPr algn="ctr"/>
            <a:r>
              <a:rPr lang="az-Latn-AZ" sz="1600" b="1" i="1" dirty="0" smtClean="0"/>
              <a:t>5.Bir nəfər və ya bir qrup şəxs tərəfindən vətəndaşın və ya hüquqi şəxslərin təhqir edilməsi haqqında akt</a:t>
            </a:r>
            <a:endParaRPr lang="en-US" sz="1600" b="1" i="1" dirty="0"/>
          </a:p>
        </p:txBody>
      </p:sp>
      <p:sp>
        <p:nvSpPr>
          <p:cNvPr id="12" name="TextBox 11"/>
          <p:cNvSpPr txBox="1"/>
          <p:nvPr/>
        </p:nvSpPr>
        <p:spPr>
          <a:xfrm>
            <a:off x="1235528" y="2523768"/>
            <a:ext cx="2432958" cy="707886"/>
          </a:xfrm>
          <a:prstGeom prst="rect">
            <a:avLst/>
          </a:prstGeom>
          <a:noFill/>
        </p:spPr>
        <p:txBody>
          <a:bodyPr wrap="square" rtlCol="0">
            <a:spAutoFit/>
          </a:bodyPr>
          <a:lstStyle/>
          <a:p>
            <a:pPr algn="ctr"/>
            <a:r>
              <a:rPr lang="az-Latn-AZ" sz="2000" b="1" i="1" dirty="0" smtClean="0"/>
              <a:t>6.Azadlıq haqqında konsitutisiya akt</a:t>
            </a:r>
            <a:endParaRPr lang="en-US" sz="2000" b="1" i="1" dirty="0"/>
          </a:p>
        </p:txBody>
      </p:sp>
    </p:spTree>
    <p:extLst>
      <p:ext uri="{BB962C8B-B14F-4D97-AF65-F5344CB8AC3E}">
        <p14:creationId xmlns:p14="http://schemas.microsoft.com/office/powerpoint/2010/main" val="298028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23220"/>
          </a:xfrm>
          <a:prstGeom prst="rect">
            <a:avLst/>
          </a:prstGeom>
          <a:solidFill>
            <a:srgbClr val="C3C4C8"/>
          </a:solidFill>
        </p:spPr>
        <p:txBody>
          <a:bodyPr wrap="square" rtlCol="0">
            <a:spAutoFit/>
          </a:bodyPr>
          <a:lstStyle/>
          <a:p>
            <a:r>
              <a:rPr lang="az-Latn-AZ" sz="2800" b="1" i="1" dirty="0" smtClean="0"/>
              <a:t>Aktın dil və üslub xüsusiyyətləri</a:t>
            </a:r>
            <a:endParaRPr lang="en-US" sz="2800" b="1" i="1" dirty="0"/>
          </a:p>
        </p:txBody>
      </p:sp>
      <p:pic>
        <p:nvPicPr>
          <p:cNvPr id="4" name="Picture 3"/>
          <p:cNvPicPr>
            <a:picLocks noChangeAspect="1"/>
          </p:cNvPicPr>
          <p:nvPr/>
        </p:nvPicPr>
        <p:blipFill>
          <a:blip r:embed="rId2"/>
          <a:stretch>
            <a:fillRect/>
          </a:stretch>
        </p:blipFill>
        <p:spPr>
          <a:xfrm>
            <a:off x="0" y="523220"/>
            <a:ext cx="12192000" cy="6334779"/>
          </a:xfrm>
          <a:prstGeom prst="rect">
            <a:avLst/>
          </a:prstGeom>
        </p:spPr>
      </p:pic>
      <p:pic>
        <p:nvPicPr>
          <p:cNvPr id="7" name="Picture 6"/>
          <p:cNvPicPr>
            <a:picLocks noChangeAspect="1"/>
          </p:cNvPicPr>
          <p:nvPr/>
        </p:nvPicPr>
        <p:blipFill>
          <a:blip r:embed="rId3"/>
          <a:stretch>
            <a:fillRect/>
          </a:stretch>
        </p:blipFill>
        <p:spPr>
          <a:xfrm>
            <a:off x="1355271" y="930728"/>
            <a:ext cx="2449286" cy="1159329"/>
          </a:xfrm>
          <a:prstGeom prst="rect">
            <a:avLst/>
          </a:prstGeom>
        </p:spPr>
      </p:pic>
      <p:pic>
        <p:nvPicPr>
          <p:cNvPr id="9" name="Picture 8"/>
          <p:cNvPicPr>
            <a:picLocks noChangeAspect="1"/>
          </p:cNvPicPr>
          <p:nvPr/>
        </p:nvPicPr>
        <p:blipFill>
          <a:blip r:embed="rId4"/>
          <a:stretch>
            <a:fillRect/>
          </a:stretch>
        </p:blipFill>
        <p:spPr>
          <a:xfrm>
            <a:off x="7102929" y="2269671"/>
            <a:ext cx="2465614" cy="1175658"/>
          </a:xfrm>
          <a:prstGeom prst="rect">
            <a:avLst/>
          </a:prstGeom>
        </p:spPr>
      </p:pic>
      <p:pic>
        <p:nvPicPr>
          <p:cNvPr id="11" name="Picture 10"/>
          <p:cNvPicPr>
            <a:picLocks noChangeAspect="1"/>
          </p:cNvPicPr>
          <p:nvPr/>
        </p:nvPicPr>
        <p:blipFill>
          <a:blip r:embed="rId5"/>
          <a:stretch>
            <a:fillRect/>
          </a:stretch>
        </p:blipFill>
        <p:spPr>
          <a:xfrm>
            <a:off x="9246054" y="767442"/>
            <a:ext cx="2445203" cy="1175657"/>
          </a:xfrm>
          <a:prstGeom prst="rect">
            <a:avLst/>
          </a:prstGeom>
        </p:spPr>
      </p:pic>
      <p:pic>
        <p:nvPicPr>
          <p:cNvPr id="13" name="Picture 12"/>
          <p:cNvPicPr>
            <a:picLocks noChangeAspect="1"/>
          </p:cNvPicPr>
          <p:nvPr/>
        </p:nvPicPr>
        <p:blipFill>
          <a:blip r:embed="rId6"/>
          <a:stretch>
            <a:fillRect/>
          </a:stretch>
        </p:blipFill>
        <p:spPr>
          <a:xfrm>
            <a:off x="7102929" y="5355771"/>
            <a:ext cx="2465614" cy="1143000"/>
          </a:xfrm>
          <a:prstGeom prst="rect">
            <a:avLst/>
          </a:prstGeom>
        </p:spPr>
      </p:pic>
      <p:pic>
        <p:nvPicPr>
          <p:cNvPr id="15" name="Picture 14"/>
          <p:cNvPicPr>
            <a:picLocks noChangeAspect="1"/>
          </p:cNvPicPr>
          <p:nvPr/>
        </p:nvPicPr>
        <p:blipFill>
          <a:blip r:embed="rId7"/>
          <a:stretch>
            <a:fillRect/>
          </a:stretch>
        </p:blipFill>
        <p:spPr>
          <a:xfrm>
            <a:off x="9246054" y="3853541"/>
            <a:ext cx="2445203" cy="1143002"/>
          </a:xfrm>
          <a:prstGeom prst="rect">
            <a:avLst/>
          </a:prstGeom>
        </p:spPr>
      </p:pic>
      <p:sp>
        <p:nvSpPr>
          <p:cNvPr id="16" name="TextBox 15"/>
          <p:cNvSpPr txBox="1"/>
          <p:nvPr/>
        </p:nvSpPr>
        <p:spPr>
          <a:xfrm>
            <a:off x="0" y="2613277"/>
            <a:ext cx="6602186" cy="3693319"/>
          </a:xfrm>
          <a:prstGeom prst="rect">
            <a:avLst/>
          </a:prstGeom>
          <a:noFill/>
        </p:spPr>
        <p:txBody>
          <a:bodyPr wrap="square" rtlCol="0">
            <a:spAutoFit/>
          </a:bodyPr>
          <a:lstStyle/>
          <a:p>
            <a:pPr algn="just"/>
            <a:r>
              <a:rPr lang="az-Latn-AZ" b="1" i="1" dirty="0" smtClean="0"/>
              <a:t>      Akt </a:t>
            </a:r>
            <a:r>
              <a:rPr lang="az-Latn-AZ" b="1" i="1" dirty="0"/>
              <a:t>sırf ədəbi dildə </a:t>
            </a:r>
            <a:r>
              <a:rPr lang="az-Latn-AZ" b="1" i="1" dirty="0" smtClean="0"/>
              <a:t>yazılmalıdır. Oradakı </a:t>
            </a:r>
            <a:r>
              <a:rPr lang="az-Latn-AZ" b="1" i="1" dirty="0"/>
              <a:t>fikirlər aydın və səlis olmalıdır. Heç bir emosionallığa, subyektivlik ifadə edən sinonim sözlərə yol verilmir. Bədii təsvir və obrazlılıq aktda işlədilə bilməz. </a:t>
            </a:r>
            <a:endParaRPr lang="en-US" b="1" i="1" dirty="0"/>
          </a:p>
          <a:p>
            <a:pPr algn="just"/>
            <a:r>
              <a:rPr lang="az-Latn-AZ" b="1" i="1" dirty="0"/>
              <a:t> Bəzi ədəbiyyatlarda qeyd edilir ki, akt məzmununa görə rəngarəngdir:</a:t>
            </a:r>
            <a:endParaRPr lang="en-US" b="1" i="1" dirty="0"/>
          </a:p>
          <a:p>
            <a:pPr algn="just"/>
            <a:r>
              <a:rPr lang="en-US" b="1" i="1" dirty="0"/>
              <a:t>a) </a:t>
            </a:r>
            <a:r>
              <a:rPr lang="en-US" b="1" i="1" dirty="0" err="1"/>
              <a:t>cinayət</a:t>
            </a:r>
            <a:r>
              <a:rPr lang="en-US" b="1" i="1" dirty="0"/>
              <a:t> </a:t>
            </a:r>
            <a:r>
              <a:rPr lang="en-US" b="1" i="1" dirty="0" err="1"/>
              <a:t>aktı</a:t>
            </a:r>
            <a:endParaRPr lang="en-US" b="1" i="1" dirty="0"/>
          </a:p>
          <a:p>
            <a:pPr algn="just"/>
            <a:r>
              <a:rPr lang="en-US" b="1" i="1" dirty="0"/>
              <a:t>b) </a:t>
            </a:r>
            <a:r>
              <a:rPr lang="en-US" b="1" i="1" dirty="0" err="1"/>
              <a:t>dövlət</a:t>
            </a:r>
            <a:r>
              <a:rPr lang="en-US" b="1" i="1" dirty="0"/>
              <a:t> </a:t>
            </a:r>
            <a:r>
              <a:rPr lang="en-US" b="1" i="1" dirty="0" err="1"/>
              <a:t>aktı</a:t>
            </a:r>
            <a:endParaRPr lang="en-US" b="1" i="1" dirty="0"/>
          </a:p>
          <a:p>
            <a:pPr algn="just"/>
            <a:r>
              <a:rPr lang="en-US" b="1" i="1" dirty="0"/>
              <a:t>c) </a:t>
            </a:r>
            <a:r>
              <a:rPr lang="en-US" b="1" i="1" dirty="0" err="1"/>
              <a:t>bu</a:t>
            </a:r>
            <a:r>
              <a:rPr lang="en-US" b="1" i="1" dirty="0"/>
              <a:t> </a:t>
            </a:r>
            <a:r>
              <a:rPr lang="en-US" b="1" i="1" dirty="0" err="1"/>
              <a:t>və</a:t>
            </a:r>
            <a:r>
              <a:rPr lang="en-US" b="1" i="1" dirty="0"/>
              <a:t> </a:t>
            </a:r>
            <a:r>
              <a:rPr lang="en-US" b="1" i="1" dirty="0" err="1"/>
              <a:t>ya</a:t>
            </a:r>
            <a:r>
              <a:rPr lang="en-US" b="1" i="1" dirty="0"/>
              <a:t> </a:t>
            </a:r>
            <a:r>
              <a:rPr lang="en-US" b="1" i="1" dirty="0" err="1"/>
              <a:t>digər</a:t>
            </a:r>
            <a:r>
              <a:rPr lang="en-US" b="1" i="1" dirty="0"/>
              <a:t> </a:t>
            </a:r>
            <a:r>
              <a:rPr lang="en-US" b="1" i="1" dirty="0" err="1"/>
              <a:t>bir</a:t>
            </a:r>
            <a:r>
              <a:rPr lang="en-US" b="1" i="1" dirty="0"/>
              <a:t> </a:t>
            </a:r>
            <a:r>
              <a:rPr lang="en-US" b="1" i="1" dirty="0" err="1"/>
              <a:t>faktı</a:t>
            </a:r>
            <a:r>
              <a:rPr lang="en-US" b="1" i="1" dirty="0"/>
              <a:t> </a:t>
            </a:r>
            <a:r>
              <a:rPr lang="en-US" b="1" i="1" dirty="0" err="1"/>
              <a:t>açmaq</a:t>
            </a:r>
            <a:r>
              <a:rPr lang="en-US" b="1" i="1" dirty="0"/>
              <a:t> </a:t>
            </a:r>
            <a:r>
              <a:rPr lang="en-US" b="1" i="1" dirty="0" err="1"/>
              <a:t>üçün</a:t>
            </a:r>
            <a:r>
              <a:rPr lang="en-US" b="1" i="1" dirty="0"/>
              <a:t> </a:t>
            </a:r>
            <a:r>
              <a:rPr lang="en-US" b="1" i="1" dirty="0" err="1"/>
              <a:t>müəyyən</a:t>
            </a:r>
            <a:r>
              <a:rPr lang="en-US" b="1" i="1" dirty="0"/>
              <a:t> </a:t>
            </a:r>
            <a:r>
              <a:rPr lang="en-US" b="1" i="1" dirty="0" err="1"/>
              <a:t>edilən</a:t>
            </a:r>
            <a:r>
              <a:rPr lang="en-US" b="1" i="1" dirty="0"/>
              <a:t> </a:t>
            </a:r>
            <a:r>
              <a:rPr lang="en-US" b="1" i="1" dirty="0" err="1"/>
              <a:t>akt</a:t>
            </a:r>
            <a:r>
              <a:rPr lang="en-US" b="1" i="1" dirty="0"/>
              <a:t>. </a:t>
            </a:r>
          </a:p>
          <a:p>
            <a:pPr algn="just"/>
            <a:r>
              <a:rPr lang="en-US" b="1" i="1" dirty="0" err="1"/>
              <a:t>Hər</a:t>
            </a:r>
            <a:r>
              <a:rPr lang="en-US" b="1" i="1" dirty="0"/>
              <a:t> </a:t>
            </a:r>
            <a:r>
              <a:rPr lang="en-US" b="1" i="1" dirty="0" err="1"/>
              <a:t>bir</a:t>
            </a:r>
            <a:r>
              <a:rPr lang="en-US" b="1" i="1" dirty="0"/>
              <a:t> </a:t>
            </a:r>
            <a:r>
              <a:rPr lang="en-US" b="1" i="1" dirty="0" err="1"/>
              <a:t>akt</a:t>
            </a:r>
            <a:r>
              <a:rPr lang="en-US" b="1" i="1" dirty="0"/>
              <a:t> </a:t>
            </a:r>
            <a:r>
              <a:rPr lang="en-US" b="1" i="1" dirty="0" err="1"/>
              <a:t>təşkilat</a:t>
            </a:r>
            <a:r>
              <a:rPr lang="en-US" b="1" i="1" dirty="0"/>
              <a:t> </a:t>
            </a:r>
            <a:r>
              <a:rPr lang="en-US" b="1" i="1" dirty="0" err="1"/>
              <a:t>tərəfindən</a:t>
            </a:r>
            <a:r>
              <a:rPr lang="en-US" b="1" i="1" dirty="0"/>
              <a:t> </a:t>
            </a:r>
            <a:r>
              <a:rPr lang="en-US" b="1" i="1" dirty="0" err="1"/>
              <a:t>ayrılmış</a:t>
            </a:r>
            <a:r>
              <a:rPr lang="en-US" b="1" i="1" dirty="0"/>
              <a:t> </a:t>
            </a:r>
            <a:r>
              <a:rPr lang="en-US" b="1" i="1" dirty="0" err="1"/>
              <a:t>komissiyanın</a:t>
            </a:r>
            <a:r>
              <a:rPr lang="en-US" b="1" i="1" dirty="0"/>
              <a:t> </a:t>
            </a:r>
            <a:r>
              <a:rPr lang="en-US" b="1" i="1" dirty="0" err="1"/>
              <a:t>iştirakı</a:t>
            </a:r>
            <a:r>
              <a:rPr lang="en-US" b="1" i="1" dirty="0"/>
              <a:t> </a:t>
            </a:r>
            <a:r>
              <a:rPr lang="en-US" b="1" i="1" dirty="0" err="1"/>
              <a:t>ilə</a:t>
            </a:r>
            <a:r>
              <a:rPr lang="en-US" b="1" i="1" dirty="0"/>
              <a:t> </a:t>
            </a:r>
            <a:r>
              <a:rPr lang="en-US" b="1" i="1" dirty="0" err="1"/>
              <a:t>tərtib</a:t>
            </a:r>
            <a:r>
              <a:rPr lang="en-US" b="1" i="1" dirty="0"/>
              <a:t> </a:t>
            </a:r>
            <a:r>
              <a:rPr lang="en-US" b="1" i="1" dirty="0" err="1"/>
              <a:t>olunur</a:t>
            </a:r>
            <a:r>
              <a:rPr lang="en-US" b="1" i="1" dirty="0"/>
              <a:t>.</a:t>
            </a:r>
          </a:p>
          <a:p>
            <a:pPr algn="just"/>
            <a:r>
              <a:rPr lang="en-US" b="1" i="1" dirty="0" err="1"/>
              <a:t>Mürəkkəb</a:t>
            </a:r>
            <a:r>
              <a:rPr lang="en-US" b="1" i="1" dirty="0"/>
              <a:t> </a:t>
            </a:r>
            <a:r>
              <a:rPr lang="en-US" b="1" i="1" dirty="0" err="1"/>
              <a:t>və</a:t>
            </a:r>
            <a:r>
              <a:rPr lang="en-US" b="1" i="1" dirty="0"/>
              <a:t> </a:t>
            </a:r>
            <a:r>
              <a:rPr lang="en-US" b="1" i="1" dirty="0" err="1"/>
              <a:t>ya</a:t>
            </a:r>
            <a:r>
              <a:rPr lang="en-US" b="1" i="1" dirty="0"/>
              <a:t> </a:t>
            </a:r>
            <a:r>
              <a:rPr lang="en-US" b="1" i="1" dirty="0" err="1"/>
              <a:t>xüsusi</a:t>
            </a:r>
            <a:r>
              <a:rPr lang="en-US" b="1" i="1" dirty="0"/>
              <a:t> </a:t>
            </a:r>
            <a:r>
              <a:rPr lang="en-US" b="1" i="1" dirty="0" err="1"/>
              <a:t>akt</a:t>
            </a:r>
            <a:r>
              <a:rPr lang="en-US" b="1" i="1" dirty="0"/>
              <a:t> </a:t>
            </a:r>
            <a:r>
              <a:rPr lang="en-US" b="1" i="1" dirty="0" err="1"/>
              <a:t>isə</a:t>
            </a:r>
            <a:r>
              <a:rPr lang="en-US" b="1" i="1" dirty="0"/>
              <a:t> </a:t>
            </a:r>
            <a:r>
              <a:rPr lang="en-US" b="1" i="1" dirty="0" err="1"/>
              <a:t>bir</a:t>
            </a:r>
            <a:r>
              <a:rPr lang="en-US" b="1" i="1" dirty="0"/>
              <a:t> </a:t>
            </a:r>
            <a:r>
              <a:rPr lang="en-US" b="1" i="1" dirty="0" err="1"/>
              <a:t>neçə</a:t>
            </a:r>
            <a:r>
              <a:rPr lang="en-US" b="1" i="1" dirty="0"/>
              <a:t> </a:t>
            </a:r>
            <a:r>
              <a:rPr lang="en-US" b="1" i="1" dirty="0" err="1"/>
              <a:t>faktı</a:t>
            </a:r>
            <a:r>
              <a:rPr lang="en-US" b="1" i="1" dirty="0"/>
              <a:t> </a:t>
            </a:r>
            <a:r>
              <a:rPr lang="en-US" b="1" i="1" dirty="0" err="1"/>
              <a:t>əks</a:t>
            </a:r>
            <a:r>
              <a:rPr lang="en-US" b="1" i="1" dirty="0"/>
              <a:t> </a:t>
            </a:r>
            <a:r>
              <a:rPr lang="en-US" b="1" i="1" dirty="0" err="1"/>
              <a:t>etdirir</a:t>
            </a:r>
            <a:r>
              <a:rPr lang="en-US" b="1" i="1" dirty="0"/>
              <a:t>. </a:t>
            </a:r>
            <a:r>
              <a:rPr lang="en-US" b="1" i="1" dirty="0" err="1"/>
              <a:t>Belə</a:t>
            </a:r>
            <a:r>
              <a:rPr lang="en-US" b="1" i="1" dirty="0"/>
              <a:t> </a:t>
            </a:r>
            <a:r>
              <a:rPr lang="en-US" b="1" i="1" dirty="0" err="1"/>
              <a:t>akt</a:t>
            </a:r>
            <a:r>
              <a:rPr lang="en-US" b="1" i="1" dirty="0"/>
              <a:t> </a:t>
            </a:r>
            <a:r>
              <a:rPr lang="en-US" b="1" i="1" dirty="0" err="1"/>
              <a:t>ən</a:t>
            </a:r>
            <a:r>
              <a:rPr lang="en-US" b="1" i="1" dirty="0"/>
              <a:t> </a:t>
            </a:r>
            <a:r>
              <a:rPr lang="en-US" b="1" i="1" dirty="0" err="1"/>
              <a:t>çox</a:t>
            </a:r>
            <a:r>
              <a:rPr lang="en-US" b="1" i="1" dirty="0"/>
              <a:t> </a:t>
            </a:r>
            <a:r>
              <a:rPr lang="en-US" b="1" i="1" dirty="0" err="1"/>
              <a:t>xüsusi</a:t>
            </a:r>
            <a:r>
              <a:rPr lang="en-US" b="1" i="1" dirty="0"/>
              <a:t> </a:t>
            </a:r>
            <a:r>
              <a:rPr lang="en-US" b="1" i="1" dirty="0" err="1"/>
              <a:t>təltif</a:t>
            </a:r>
            <a:r>
              <a:rPr lang="en-US" b="1" i="1" dirty="0"/>
              <a:t> </a:t>
            </a:r>
            <a:r>
              <a:rPr lang="en-US" b="1" i="1" dirty="0" err="1"/>
              <a:t>komissiyasının</a:t>
            </a:r>
            <a:r>
              <a:rPr lang="en-US" b="1" i="1" dirty="0"/>
              <a:t> </a:t>
            </a:r>
            <a:r>
              <a:rPr lang="en-US" b="1" i="1" dirty="0" err="1"/>
              <a:t>iştirakı</a:t>
            </a:r>
            <a:r>
              <a:rPr lang="en-US" b="1" i="1" dirty="0"/>
              <a:t> </a:t>
            </a:r>
            <a:r>
              <a:rPr lang="en-US" b="1" i="1" dirty="0" err="1"/>
              <a:t>ilə</a:t>
            </a:r>
            <a:r>
              <a:rPr lang="en-US" b="1" i="1" dirty="0"/>
              <a:t> </a:t>
            </a:r>
            <a:r>
              <a:rPr lang="en-US" b="1" i="1" dirty="0" err="1"/>
              <a:t>tərtib</a:t>
            </a:r>
            <a:r>
              <a:rPr lang="en-US" b="1" i="1" dirty="0"/>
              <a:t> </a:t>
            </a:r>
            <a:r>
              <a:rPr lang="en-US" b="1" i="1" dirty="0" err="1"/>
              <a:t>olunur</a:t>
            </a:r>
            <a:r>
              <a:rPr lang="en-US" b="1" i="1" dirty="0"/>
              <a:t> </a:t>
            </a:r>
            <a:r>
              <a:rPr lang="en-US" b="1" i="1" dirty="0" err="1"/>
              <a:t>və</a:t>
            </a:r>
            <a:r>
              <a:rPr lang="en-US" b="1" i="1" dirty="0"/>
              <a:t> </a:t>
            </a:r>
            <a:r>
              <a:rPr lang="en-US" b="1" i="1" dirty="0" err="1"/>
              <a:t>lazımi</a:t>
            </a:r>
            <a:r>
              <a:rPr lang="en-US" b="1" i="1" dirty="0"/>
              <a:t> </a:t>
            </a:r>
            <a:r>
              <a:rPr lang="en-US" b="1" i="1" dirty="0" err="1"/>
              <a:t>ali</a:t>
            </a:r>
            <a:r>
              <a:rPr lang="en-US" b="1" i="1" dirty="0"/>
              <a:t> </a:t>
            </a:r>
            <a:r>
              <a:rPr lang="en-US" b="1" i="1" dirty="0" err="1"/>
              <a:t>orqana</a:t>
            </a:r>
            <a:r>
              <a:rPr lang="en-US" b="1" i="1" dirty="0"/>
              <a:t> </a:t>
            </a:r>
            <a:r>
              <a:rPr lang="en-US" b="1" i="1" dirty="0" err="1"/>
              <a:t>təqdim</a:t>
            </a:r>
            <a:r>
              <a:rPr lang="en-US" b="1" i="1" dirty="0"/>
              <a:t> </a:t>
            </a:r>
            <a:r>
              <a:rPr lang="en-US" b="1" i="1" dirty="0" err="1" smtClean="0"/>
              <a:t>edilir</a:t>
            </a:r>
            <a:endParaRPr lang="en-US" b="1" i="1" dirty="0"/>
          </a:p>
        </p:txBody>
      </p:sp>
    </p:spTree>
    <p:extLst>
      <p:ext uri="{BB962C8B-B14F-4D97-AF65-F5344CB8AC3E}">
        <p14:creationId xmlns:p14="http://schemas.microsoft.com/office/powerpoint/2010/main" val="2778623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76900" y="431785"/>
            <a:ext cx="6096000" cy="5399683"/>
          </a:xfrm>
          <a:prstGeom prst="rect">
            <a:avLst/>
          </a:prstGeom>
          <a:ln w="76200">
            <a:solidFill>
              <a:schemeClr val="accent2">
                <a:lumMod val="50000"/>
              </a:schemeClr>
            </a:solidFill>
          </a:ln>
        </p:spPr>
        <p:txBody>
          <a:bodyPr>
            <a:spAutoFit/>
          </a:bodyPr>
          <a:lstStyle/>
          <a:p>
            <a:pPr algn="ctr">
              <a:lnSpc>
                <a:spcPct val="107000"/>
              </a:lnSpc>
              <a:spcAft>
                <a:spcPts val="800"/>
              </a:spcAft>
            </a:pPr>
            <a:r>
              <a:rPr lang="az-Latn-AZ" sz="2800" b="1" dirty="0" smtClean="0">
                <a:latin typeface="Calibri" panose="020F0502020204030204" pitchFamily="34" charset="0"/>
                <a:ea typeface="Calibri" panose="020F0502020204030204" pitchFamily="34" charset="0"/>
                <a:cs typeface="Times New Roman" panose="02020603050405020304" pitchFamily="18" charset="0"/>
              </a:rPr>
              <a:t>Akt N-</a:t>
            </a:r>
          </a:p>
          <a:p>
            <a:pPr algn="ctr">
              <a:lnSpc>
                <a:spcPct val="107000"/>
              </a:lnSpc>
              <a:spcAft>
                <a:spcPts val="800"/>
              </a:spcAft>
            </a:pP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az-Latn-AZ" b="1" dirty="0">
                <a:latin typeface="Calibri" panose="020F0502020204030204" pitchFamily="34" charset="0"/>
                <a:ea typeface="Calibri" panose="020F0502020204030204" pitchFamily="34" charset="0"/>
                <a:cs typeface="Times New Roman" panose="02020603050405020304" pitchFamily="18" charset="0"/>
              </a:rPr>
              <a:t>Bakı şəhəri                                                </a:t>
            </a:r>
            <a:r>
              <a:rPr lang="en-US" b="1" dirty="0">
                <a:latin typeface="Calibri" panose="020F0502020204030204" pitchFamily="34" charset="0"/>
                <a:ea typeface="Calibri" panose="020F0502020204030204" pitchFamily="34" charset="0"/>
                <a:cs typeface="Times New Roman" panose="02020603050405020304" pitchFamily="18" charset="0"/>
              </a:rPr>
              <a:t>18 </a:t>
            </a:r>
            <a:r>
              <a:rPr lang="en-US" b="1" dirty="0" err="1">
                <a:latin typeface="Calibri" panose="020F0502020204030204" pitchFamily="34" charset="0"/>
                <a:ea typeface="Calibri" panose="020F0502020204030204" pitchFamily="34" charset="0"/>
                <a:cs typeface="Times New Roman" panose="02020603050405020304" pitchFamily="18" charset="0"/>
              </a:rPr>
              <a:t>noyabr</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smtClean="0">
                <a:latin typeface="Calibri" panose="020F0502020204030204" pitchFamily="34" charset="0"/>
                <a:ea typeface="Calibri" panose="020F0502020204030204" pitchFamily="34" charset="0"/>
                <a:cs typeface="Times New Roman" panose="02020603050405020304" pitchFamily="18" charset="0"/>
              </a:rPr>
              <a:t>20</a:t>
            </a:r>
            <a:r>
              <a:rPr lang="az-Latn-AZ" b="1" dirty="0" smtClean="0">
                <a:latin typeface="Calibri" panose="020F0502020204030204" pitchFamily="34" charset="0"/>
                <a:ea typeface="Calibri" panose="020F0502020204030204" pitchFamily="34" charset="0"/>
                <a:cs typeface="Times New Roman" panose="02020603050405020304" pitchFamily="18" charset="0"/>
              </a:rPr>
              <a:t>2</a:t>
            </a:r>
            <a:r>
              <a:rPr lang="en-US" b="1" dirty="0" smtClean="0">
                <a:latin typeface="Calibri" panose="020F0502020204030204" pitchFamily="34" charset="0"/>
                <a:ea typeface="Calibri" panose="020F0502020204030204" pitchFamily="34" charset="0"/>
                <a:cs typeface="Times New Roman" panose="02020603050405020304" pitchFamily="18" charset="0"/>
              </a:rPr>
              <a:t>4-c</a:t>
            </a:r>
            <a:r>
              <a:rPr lang="az-Latn-AZ" b="1" dirty="0">
                <a:latin typeface="Calibri" panose="020F0502020204030204" pitchFamily="34" charset="0"/>
                <a:ea typeface="Calibri" panose="020F0502020204030204" pitchFamily="34" charset="0"/>
                <a:cs typeface="Times New Roman" panose="02020603050405020304" pitchFamily="18" charset="0"/>
              </a:rPr>
              <a:t>ü il</a:t>
            </a:r>
            <a:endParaRPr lang="en-US" sz="105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az-Latn-AZ" dirty="0">
                <a:latin typeface="Calibri" panose="020F0502020204030204" pitchFamily="34" charset="0"/>
                <a:ea typeface="Calibri" panose="020F0502020204030204" pitchFamily="34" charset="0"/>
                <a:cs typeface="Times New Roman" panose="02020603050405020304" pitchFamily="18" charset="0"/>
              </a:rPr>
              <a:t>       </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az-Latn-AZ" dirty="0">
                <a:latin typeface="Calibri" panose="020F0502020204030204" pitchFamily="34" charset="0"/>
                <a:ea typeface="Calibri" panose="020F0502020204030204" pitchFamily="34" charset="0"/>
                <a:cs typeface="Times New Roman" panose="02020603050405020304" pitchFamily="18" charset="0"/>
              </a:rPr>
              <a:t>          </a:t>
            </a:r>
            <a:r>
              <a:rPr lang="az-Latn-AZ" dirty="0" smtClean="0">
                <a:latin typeface="Calibri" panose="020F0502020204030204" pitchFamily="34" charset="0"/>
                <a:ea typeface="Calibri" panose="020F0502020204030204" pitchFamily="34" charset="0"/>
                <a:cs typeface="Times New Roman" panose="02020603050405020304" pitchFamily="18" charset="0"/>
              </a:rPr>
              <a:t>Biz, Kadrlar şöbəsinin müdiri Əliyeva Aysel Sənan qızı və Mühasib Osmanov Elşən Vidadi oğlu bu </a:t>
            </a:r>
            <a:r>
              <a:rPr lang="az-Latn-AZ" dirty="0">
                <a:latin typeface="Calibri" panose="020F0502020204030204" pitchFamily="34" charset="0"/>
                <a:ea typeface="Calibri" panose="020F0502020204030204" pitchFamily="34" charset="0"/>
                <a:cs typeface="Times New Roman" panose="02020603050405020304" pitchFamily="18" charset="0"/>
              </a:rPr>
              <a:t>akt ilə təsdiq edirik ki, 18.11.2024-cü il tarixində yükdaşıyan Səlimov.S.A iş yerinə sərxoş vəziyyətdə gəlmişdir. Onun sərxoş vəziyyəti nəfəsindən alkoqollu içki qoxusunun gəlməsi, ayaq üstə sərbəst dayan bilməməsi, özünü idarə edə bilməməsi, nitqin rabitəsizliyi, göz qapaqlarının və əl barmaqlarının titrəməsi ilə təsbit olunur.</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az-Latn-AZ" dirty="0">
                <a:latin typeface="Calibri" panose="020F0502020204030204" pitchFamily="34" charset="0"/>
                <a:ea typeface="Calibri" panose="020F0502020204030204" pitchFamily="34" charset="0"/>
                <a:cs typeface="Times New Roman" panose="02020603050405020304" pitchFamily="18" charset="0"/>
              </a:rPr>
              <a:t>              </a:t>
            </a:r>
            <a:endParaRPr lang="az-Latn-AZ"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az-Latn-AZ" dirty="0">
                <a:latin typeface="Calibri" panose="020F0502020204030204" pitchFamily="34" charset="0"/>
                <a:ea typeface="Calibri" panose="020F0502020204030204" pitchFamily="34" charset="0"/>
                <a:cs typeface="Times New Roman" panose="02020603050405020304" pitchFamily="18" charset="0"/>
              </a:rPr>
              <a:t> </a:t>
            </a:r>
            <a:r>
              <a:rPr lang="az-Latn-AZ" dirty="0" smtClean="0">
                <a:latin typeface="Calibri" panose="020F0502020204030204" pitchFamily="34" charset="0"/>
                <a:ea typeface="Calibri" panose="020F0502020204030204" pitchFamily="34" charset="0"/>
                <a:cs typeface="Times New Roman" panose="02020603050405020304" pitchFamily="18" charset="0"/>
              </a:rPr>
              <a:t>             </a:t>
            </a:r>
            <a:r>
              <a:rPr lang="az-Latn-AZ" b="1" dirty="0" smtClean="0">
                <a:latin typeface="Calibri" panose="020F0502020204030204" pitchFamily="34" charset="0"/>
                <a:ea typeface="Calibri" panose="020F0502020204030204" pitchFamily="34" charset="0"/>
                <a:cs typeface="Times New Roman" panose="02020603050405020304" pitchFamily="18" charset="0"/>
              </a:rPr>
              <a:t>Kadrlar </a:t>
            </a:r>
            <a:r>
              <a:rPr lang="az-Latn-AZ" b="1" dirty="0">
                <a:latin typeface="Calibri" panose="020F0502020204030204" pitchFamily="34" charset="0"/>
                <a:ea typeface="Calibri" panose="020F0502020204030204" pitchFamily="34" charset="0"/>
                <a:cs typeface="Times New Roman" panose="02020603050405020304" pitchFamily="18" charset="0"/>
              </a:rPr>
              <a:t>şöbəsinin müdiri              Əliyev.A.S</a:t>
            </a:r>
            <a:endParaRPr lang="en-US" sz="105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az-Latn-AZ" b="1" dirty="0">
                <a:latin typeface="Calibri" panose="020F0502020204030204" pitchFamily="34" charset="0"/>
                <a:ea typeface="Calibri" panose="020F0502020204030204" pitchFamily="34" charset="0"/>
                <a:cs typeface="Times New Roman" panose="02020603050405020304" pitchFamily="18" charset="0"/>
              </a:rPr>
              <a:t>              Mühasib                                           Osmanov.E.V</a:t>
            </a:r>
            <a:endParaRPr lang="en-US" sz="105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az-Latn-AZ" b="1" dirty="0">
                <a:latin typeface="Calibri" panose="020F0502020204030204" pitchFamily="34" charset="0"/>
                <a:ea typeface="Calibri" panose="020F0502020204030204" pitchFamily="34" charset="0"/>
                <a:cs typeface="Times New Roman" panose="02020603050405020304" pitchFamily="18" charset="0"/>
              </a:rPr>
              <a:t>              </a:t>
            </a:r>
            <a:endParaRPr lang="en-US" sz="105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p:cNvSpPr txBox="1"/>
          <p:nvPr/>
        </p:nvSpPr>
        <p:spPr>
          <a:xfrm>
            <a:off x="130628" y="654024"/>
            <a:ext cx="5192485" cy="4955203"/>
          </a:xfrm>
          <a:prstGeom prst="rect">
            <a:avLst/>
          </a:prstGeom>
          <a:noFill/>
        </p:spPr>
        <p:txBody>
          <a:bodyPr wrap="square" rtlCol="0">
            <a:spAutoFit/>
          </a:bodyPr>
          <a:lstStyle/>
          <a:p>
            <a:pPr algn="just"/>
            <a:r>
              <a:rPr lang="ru-RU" sz="3200" b="1" i="1" dirty="0"/>
              <a:t>Aktların hazırlanması və tərtib edilməsi</a:t>
            </a:r>
            <a:endParaRPr lang="en-US" sz="3200" b="1" i="1" dirty="0"/>
          </a:p>
          <a:p>
            <a:pPr marL="285750" indent="-285750" algn="just">
              <a:buFont typeface="Wingdings" panose="05000000000000000000" pitchFamily="2" charset="2"/>
              <a:buChar char="ü"/>
            </a:pPr>
            <a:r>
              <a:rPr lang="ru-RU" dirty="0"/>
              <a:t>Aktın mətni giriş və şərh hissələrindən ibarət olmalıdır. </a:t>
            </a:r>
            <a:endParaRPr lang="en-US" dirty="0"/>
          </a:p>
          <a:p>
            <a:pPr marL="285750" indent="-285750" algn="just">
              <a:buFont typeface="Wingdings" panose="05000000000000000000" pitchFamily="2" charset="2"/>
              <a:buChar char="ü"/>
            </a:pPr>
            <a:r>
              <a:rPr lang="ru-RU" dirty="0"/>
              <a:t>Giriş hissəsində aktın tərtib edilməsinin əsası göstərilir. Şərh hissəsində akt tərtib edilməsinin məqsəd və vəzifələri, aparılmış işin mahiyyəti və xarakteri, müəyyən edilmiş faktlar, habelə nəticələr və təkliflər ifadə olunur. </a:t>
            </a:r>
            <a:endParaRPr lang="en-US" dirty="0"/>
          </a:p>
          <a:p>
            <a:pPr marL="285750" indent="-285750" algn="just">
              <a:buFont typeface="Wingdings" panose="05000000000000000000" pitchFamily="2" charset="2"/>
              <a:buChar char="ü"/>
            </a:pPr>
            <a:r>
              <a:rPr lang="ru-RU" dirty="0"/>
              <a:t>Aktın başlığı həmin aktda göstərilən məsələni qısa şəkildə əks etdirməlidir.</a:t>
            </a:r>
            <a:endParaRPr lang="en-US" dirty="0"/>
          </a:p>
          <a:p>
            <a:pPr marL="285750" indent="-285750" algn="just">
              <a:buFont typeface="Wingdings" panose="05000000000000000000" pitchFamily="2" charset="2"/>
              <a:buChar char="ü"/>
            </a:pPr>
            <a:r>
              <a:rPr lang="ru-RU" dirty="0"/>
              <a:t> Aktın tə</a:t>
            </a:r>
            <a:r>
              <a:rPr lang="az-Latn-AZ" dirty="0"/>
              <a:t>rt</a:t>
            </a:r>
            <a:r>
              <a:rPr lang="ru-RU" dirty="0"/>
              <a:t>i</a:t>
            </a:r>
            <a:r>
              <a:rPr lang="az-Latn-AZ" dirty="0"/>
              <a:t>b</a:t>
            </a:r>
            <a:r>
              <a:rPr lang="ru-RU" dirty="0"/>
              <a:t> olunduğu yer və tarix aktda yazılan hadisənin yerinə və tarixinə uyğun gəlməlidir. </a:t>
            </a:r>
            <a:endParaRPr lang="en-US" dirty="0"/>
          </a:p>
          <a:p>
            <a:pPr marL="285750" indent="-285750" algn="just">
              <a:buFont typeface="Wingdings" panose="05000000000000000000" pitchFamily="2" charset="2"/>
              <a:buChar char="ü"/>
            </a:pPr>
            <a:r>
              <a:rPr lang="ru-RU" dirty="0"/>
              <a:t>Akt mətninin sonunda (imzalardan </a:t>
            </a:r>
            <a:r>
              <a:rPr lang="az-Latn-AZ" dirty="0"/>
              <a:t>əvvəl</a:t>
            </a:r>
            <a:r>
              <a:rPr lang="ru-RU" dirty="0"/>
              <a:t>) aktın nüsxələri və saxlandığı yer haqqında məlumat yerləşdirilir. </a:t>
            </a:r>
            <a:endParaRPr lang="en-US" dirty="0"/>
          </a:p>
        </p:txBody>
      </p:sp>
    </p:spTree>
    <p:extLst>
      <p:ext uri="{BB962C8B-B14F-4D97-AF65-F5344CB8AC3E}">
        <p14:creationId xmlns:p14="http://schemas.microsoft.com/office/powerpoint/2010/main" val="3410921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Facet">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331</TotalTime>
  <Words>960</Words>
  <Application>Microsoft Office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16</vt:i4>
      </vt:variant>
    </vt:vector>
  </HeadingPairs>
  <TitlesOfParts>
    <vt:vector size="29" baseType="lpstr">
      <vt:lpstr>Arial</vt:lpstr>
      <vt:lpstr>Brush Script MT</vt:lpstr>
      <vt:lpstr>Calibri</vt:lpstr>
      <vt:lpstr>Calibri Light</vt:lpstr>
      <vt:lpstr>Times New Roman</vt:lpstr>
      <vt:lpstr>Trebuchet MS</vt:lpstr>
      <vt:lpstr>Wingdings</vt:lpstr>
      <vt:lpstr>Wingdings 3</vt:lpstr>
      <vt:lpstr>Office Theme</vt:lpstr>
      <vt:lpstr>Retrospect</vt:lpstr>
      <vt:lpstr>1_Retrospect</vt:lpstr>
      <vt:lpstr>2_Retrospect</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39</cp:revision>
  <dcterms:created xsi:type="dcterms:W3CDTF">2024-11-18T04:04:14Z</dcterms:created>
  <dcterms:modified xsi:type="dcterms:W3CDTF">2025-02-23T17:13:48Z</dcterms:modified>
</cp:coreProperties>
</file>